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147475687" r:id="rId2"/>
    <p:sldId id="2147475705" r:id="rId3"/>
    <p:sldId id="2147475702" r:id="rId4"/>
    <p:sldId id="2147475743" r:id="rId5"/>
    <p:sldId id="2147475724" r:id="rId6"/>
    <p:sldId id="2147475726" r:id="rId7"/>
    <p:sldId id="2147475727" r:id="rId8"/>
    <p:sldId id="2147475728" r:id="rId9"/>
    <p:sldId id="261" r:id="rId10"/>
    <p:sldId id="260" r:id="rId11"/>
    <p:sldId id="2147475735" r:id="rId12"/>
    <p:sldId id="2147475736" r:id="rId13"/>
    <p:sldId id="2147475737" r:id="rId14"/>
    <p:sldId id="2147475738" r:id="rId15"/>
    <p:sldId id="2147475701" r:id="rId16"/>
    <p:sldId id="2147475852" r:id="rId17"/>
    <p:sldId id="2147475746" r:id="rId18"/>
    <p:sldId id="2147475747" r:id="rId19"/>
    <p:sldId id="2147475850" r:id="rId20"/>
    <p:sldId id="2147475851" r:id="rId21"/>
    <p:sldId id="2147475704" r:id="rId2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2FF"/>
    <a:srgbClr val="000000"/>
    <a:srgbClr val="FBE3A7"/>
    <a:srgbClr val="F6EDC7"/>
    <a:srgbClr val="2D2D2D"/>
    <a:srgbClr val="1A3C40"/>
    <a:srgbClr val="9AD795"/>
    <a:srgbClr val="DCECEC"/>
    <a:srgbClr val="C1DEDD"/>
    <a:srgbClr val="F4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339" autoAdjust="0"/>
    <p:restoredTop sz="94660"/>
  </p:normalViewPr>
  <p:slideViewPr>
    <p:cSldViewPr snapToGrid="0">
      <p:cViewPr varScale="1">
        <p:scale>
          <a:sx n="160" d="100"/>
          <a:sy n="160" d="100"/>
        </p:scale>
        <p:origin x="736" y="17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47" d="100"/>
          <a:sy n="47" d="100"/>
        </p:scale>
        <p:origin x="2664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BE366252-B4CE-83EA-32EF-1C3C2B26698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B91B8001-A41E-B781-6BF3-0C886D73A1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6FD49F-5D00-4D9B-BF2C-F0E2A15463EC}" type="datetimeFigureOut">
              <a:rPr lang="zh-TW" altLang="en-US" smtClean="0"/>
              <a:t>2026/5/19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80F59C9D-A308-2F2A-9651-417EC586A56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5DCA48F3-AE9C-F8F1-FEA0-DBEBD368F22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365D7-1361-4067-AB02-EFCC75804F5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19867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A37796-26E6-4685-A323-4FC5FB06ED29}" type="datetimeFigureOut">
              <a:rPr lang="zh-TW" altLang="en-US" smtClean="0"/>
              <a:t>2026/5/19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7A5CCB-13DC-4068-B6AF-32702D87BD2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332492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516011-350E-8B82-6F32-C431C0B2F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D30A31-AC68-F35C-A21E-E22745E3D2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92BD51-7161-22F7-992A-8ACE1C4150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4C5C34-D815-AE9A-A07A-9A65D78BFE3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7952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D36074F-A925-798A-8397-4FF1C5458717}"/>
              </a:ext>
            </a:extLst>
          </p:cNvPr>
          <p:cNvSpPr/>
          <p:nvPr userDrawn="1"/>
        </p:nvSpPr>
        <p:spPr>
          <a:xfrm>
            <a:off x="0" y="-20687"/>
            <a:ext cx="12192000" cy="6840000"/>
          </a:xfrm>
          <a:prstGeom prst="rect">
            <a:avLst/>
          </a:prstGeom>
          <a:gradFill>
            <a:gsLst>
              <a:gs pos="50000">
                <a:srgbClr val="F4F9F9"/>
              </a:gs>
              <a:gs pos="0">
                <a:srgbClr val="DCECEC"/>
              </a:gs>
              <a:gs pos="86000">
                <a:srgbClr val="9AD795"/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spc="0" normalizeH="0" baseline="0" dirty="0">
              <a:ln>
                <a:noFill/>
              </a:ln>
              <a:solidFill>
                <a:srgbClr val="19526B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pic>
        <p:nvPicPr>
          <p:cNvPr id="9" name="Picture 2" descr="Picture 2">
            <a:extLst>
              <a:ext uri="{FF2B5EF4-FFF2-40B4-BE49-F238E27FC236}">
                <a16:creationId xmlns:a16="http://schemas.microsoft.com/office/drawing/2014/main" id="{62F7DEF0-045E-E711-6279-9BF0B85350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31766" b="30262"/>
          <a:stretch>
            <a:fillRect/>
          </a:stretch>
        </p:blipFill>
        <p:spPr>
          <a:xfrm>
            <a:off x="63500" y="6436557"/>
            <a:ext cx="1214825" cy="263588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大標題文字">
            <a:extLst>
              <a:ext uri="{FF2B5EF4-FFF2-40B4-BE49-F238E27FC236}">
                <a16:creationId xmlns:a16="http://schemas.microsoft.com/office/drawing/2014/main" id="{D6FE8F6A-8841-DAEC-7367-419975139A05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2584450" y="1709738"/>
            <a:ext cx="7023100" cy="285273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4000" baseline="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dirty="0" err="1"/>
              <a:t>大標題文字</a:t>
            </a:r>
            <a:endParaRPr dirty="0"/>
          </a:p>
        </p:txBody>
      </p:sp>
      <p:sp>
        <p:nvSpPr>
          <p:cNvPr id="13" name="大標題文字">
            <a:extLst>
              <a:ext uri="{FF2B5EF4-FFF2-40B4-BE49-F238E27FC236}">
                <a16:creationId xmlns:a16="http://schemas.microsoft.com/office/drawing/2014/main" id="{63AB6D82-65C9-0C3B-66CC-65FA5C873E78}"/>
              </a:ext>
            </a:extLst>
          </p:cNvPr>
          <p:cNvSpPr txBox="1">
            <a:spLocks/>
          </p:cNvSpPr>
          <p:nvPr userDrawn="1"/>
        </p:nvSpPr>
        <p:spPr>
          <a:xfrm>
            <a:off x="431800" y="415925"/>
            <a:ext cx="11328400" cy="7651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1pPr>
            <a:lvl2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2pPr>
            <a:lvl3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3pPr>
            <a:lvl4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4pPr>
            <a:lvl5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5pPr>
            <a:lvl6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6pPr>
            <a:lvl7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7pPr>
            <a:lvl8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8pPr>
            <a:lvl9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9pPr>
          </a:lstStyle>
          <a:p>
            <a:r>
              <a:rPr lang="zh-TW" altLang="en-US" kern="0" dirty="0"/>
              <a:t>簡報大綱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4C3F55F-7581-275F-E376-2EE8626F4DB4}"/>
              </a:ext>
            </a:extLst>
          </p:cNvPr>
          <p:cNvSpPr/>
          <p:nvPr userDrawn="1"/>
        </p:nvSpPr>
        <p:spPr>
          <a:xfrm>
            <a:off x="0" y="6662940"/>
            <a:ext cx="12192000" cy="18466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3000">
                <a:srgbClr val="F4F9F9"/>
              </a:gs>
              <a:gs pos="28000">
                <a:srgbClr val="1A3C40"/>
              </a:gs>
              <a:gs pos="77000">
                <a:srgbClr val="6AC563"/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6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5BC52A0-6933-230C-8E50-5AC99C8BC740}"/>
              </a:ext>
            </a:extLst>
          </p:cNvPr>
          <p:cNvSpPr/>
          <p:nvPr userDrawn="1"/>
        </p:nvSpPr>
        <p:spPr>
          <a:xfrm>
            <a:off x="0" y="-17595"/>
            <a:ext cx="12192000" cy="18466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3000">
                <a:srgbClr val="F4F9F9"/>
              </a:gs>
              <a:gs pos="28000">
                <a:srgbClr val="1A3C40"/>
              </a:gs>
              <a:gs pos="77000">
                <a:srgbClr val="6AC563"/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6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sp>
        <p:nvSpPr>
          <p:cNvPr id="5" name="幻燈片編號">
            <a:extLst>
              <a:ext uri="{FF2B5EF4-FFF2-40B4-BE49-F238E27FC236}">
                <a16:creationId xmlns:a16="http://schemas.microsoft.com/office/drawing/2014/main" id="{598CCD90-7FE4-50B9-3E60-CE0741BDC17C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11760200" y="6620857"/>
            <a:ext cx="540070" cy="338550"/>
          </a:xfrm>
          <a:prstGeom prst="rect">
            <a:avLst/>
          </a:prstGeom>
        </p:spPr>
        <p:txBody>
          <a:bodyPr/>
          <a:lstStyle>
            <a:lvl1pPr algn="ctr">
              <a:defRPr sz="1200" b="1" baseline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6CB4B4D-7CA3-9044-876B-883B54F8677D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05762552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FCB0C578-58C1-C15C-2984-BD31777FDA1E}"/>
              </a:ext>
            </a:extLst>
          </p:cNvPr>
          <p:cNvSpPr/>
          <p:nvPr userDrawn="1"/>
        </p:nvSpPr>
        <p:spPr>
          <a:xfrm>
            <a:off x="0" y="-20687"/>
            <a:ext cx="12192000" cy="6840000"/>
          </a:xfrm>
          <a:prstGeom prst="rect">
            <a:avLst/>
          </a:prstGeom>
          <a:solidFill>
            <a:srgbClr val="F4F9F9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spc="0" normalizeH="0" baseline="0" dirty="0">
              <a:ln>
                <a:noFill/>
              </a:ln>
              <a:solidFill>
                <a:srgbClr val="19526B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CC7272E3-3C44-F64C-0B71-04DC7E7B9A6D}"/>
              </a:ext>
            </a:extLst>
          </p:cNvPr>
          <p:cNvSpPr/>
          <p:nvPr userDrawn="1"/>
        </p:nvSpPr>
        <p:spPr>
          <a:xfrm>
            <a:off x="0" y="6662940"/>
            <a:ext cx="12192000" cy="18466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3000">
                <a:srgbClr val="F4F9F9"/>
              </a:gs>
              <a:gs pos="28000">
                <a:srgbClr val="1A3C40"/>
              </a:gs>
              <a:gs pos="77000">
                <a:srgbClr val="6AC563"/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6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58F5D1D-716B-E80A-800D-D6FCE1C246C0}"/>
              </a:ext>
            </a:extLst>
          </p:cNvPr>
          <p:cNvSpPr/>
          <p:nvPr userDrawn="1"/>
        </p:nvSpPr>
        <p:spPr>
          <a:xfrm>
            <a:off x="0" y="-17595"/>
            <a:ext cx="12192000" cy="18466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3000">
                <a:srgbClr val="F4F9F9"/>
              </a:gs>
              <a:gs pos="28000">
                <a:srgbClr val="1A3C40"/>
              </a:gs>
              <a:gs pos="77000">
                <a:srgbClr val="6AC563"/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6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pic>
        <p:nvPicPr>
          <p:cNvPr id="10" name="Picture 2" descr="Picture 2">
            <a:extLst>
              <a:ext uri="{FF2B5EF4-FFF2-40B4-BE49-F238E27FC236}">
                <a16:creationId xmlns:a16="http://schemas.microsoft.com/office/drawing/2014/main" id="{FFE8F8D9-C9DF-7812-51FE-0D571C1D1A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31766" b="30262"/>
          <a:stretch>
            <a:fillRect/>
          </a:stretch>
        </p:blipFill>
        <p:spPr>
          <a:xfrm>
            <a:off x="63500" y="6436557"/>
            <a:ext cx="1214825" cy="263588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大標題文字">
            <a:extLst>
              <a:ext uri="{FF2B5EF4-FFF2-40B4-BE49-F238E27FC236}">
                <a16:creationId xmlns:a16="http://schemas.microsoft.com/office/drawing/2014/main" id="{5F7645BC-E15A-98B8-8585-976CA8CBE8C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31800" y="415925"/>
            <a:ext cx="11328400" cy="7651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>
              <a:defRPr>
                <a:solidFill>
                  <a:srgbClr val="1A3C40"/>
                </a:solidFill>
              </a:defRPr>
            </a:lvl1pPr>
          </a:lstStyle>
          <a:p>
            <a:r>
              <a:rPr dirty="0" err="1"/>
              <a:t>大標題文字</a:t>
            </a:r>
            <a:endParaRPr dirty="0"/>
          </a:p>
        </p:txBody>
      </p:sp>
      <p:sp>
        <p:nvSpPr>
          <p:cNvPr id="15" name="內文層級一…">
            <a:extLst>
              <a:ext uri="{FF2B5EF4-FFF2-40B4-BE49-F238E27FC236}">
                <a16:creationId xmlns:a16="http://schemas.microsoft.com/office/drawing/2014/main" id="{570FB0C4-5555-1B0C-154C-29D6614486D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31800" y="1358900"/>
            <a:ext cx="11328400" cy="48927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>
            <a:lvl1pPr>
              <a:defRPr>
                <a:solidFill>
                  <a:srgbClr val="2D2D2D"/>
                </a:solidFill>
              </a:defRPr>
            </a:lvl1pPr>
            <a:lvl2pPr>
              <a:defRPr>
                <a:solidFill>
                  <a:srgbClr val="2D2D2D"/>
                </a:solidFill>
              </a:defRPr>
            </a:lvl2pPr>
            <a:lvl3pPr>
              <a:defRPr>
                <a:solidFill>
                  <a:srgbClr val="2D2D2D"/>
                </a:solidFill>
              </a:defRPr>
            </a:lvl3pPr>
            <a:lvl4pPr>
              <a:defRPr>
                <a:solidFill>
                  <a:srgbClr val="2D2D2D"/>
                </a:solidFill>
              </a:defRPr>
            </a:lvl4pPr>
            <a:lvl5pPr>
              <a:defRPr>
                <a:solidFill>
                  <a:srgbClr val="2D2D2D"/>
                </a:solidFill>
              </a:defRPr>
            </a:lvl5pPr>
          </a:lstStyle>
          <a:p>
            <a:r>
              <a:rPr dirty="0" err="1"/>
              <a:t>內文層級一</a:t>
            </a:r>
            <a:endParaRPr dirty="0"/>
          </a:p>
          <a:p>
            <a:pPr lvl="1"/>
            <a:r>
              <a:rPr dirty="0" err="1"/>
              <a:t>內文層級二</a:t>
            </a:r>
            <a:endParaRPr dirty="0"/>
          </a:p>
          <a:p>
            <a:pPr lvl="2"/>
            <a:r>
              <a:rPr dirty="0" err="1"/>
              <a:t>內文層級三</a:t>
            </a:r>
            <a:endParaRPr dirty="0"/>
          </a:p>
          <a:p>
            <a:pPr lvl="3"/>
            <a:r>
              <a:rPr dirty="0" err="1"/>
              <a:t>內文層級四</a:t>
            </a:r>
            <a:endParaRPr dirty="0"/>
          </a:p>
          <a:p>
            <a:pPr lvl="4"/>
            <a:r>
              <a:rPr dirty="0" err="1"/>
              <a:t>內文層級五</a:t>
            </a:r>
            <a:endParaRPr dirty="0"/>
          </a:p>
        </p:txBody>
      </p:sp>
      <p:sp>
        <p:nvSpPr>
          <p:cNvPr id="4" name="幻燈片編號">
            <a:extLst>
              <a:ext uri="{FF2B5EF4-FFF2-40B4-BE49-F238E27FC236}">
                <a16:creationId xmlns:a16="http://schemas.microsoft.com/office/drawing/2014/main" id="{8AA608AC-2704-1243-DFAE-6BBDD7AA4B78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11760200" y="6620857"/>
            <a:ext cx="540070" cy="338550"/>
          </a:xfrm>
          <a:prstGeom prst="rect">
            <a:avLst/>
          </a:prstGeom>
        </p:spPr>
        <p:txBody>
          <a:bodyPr/>
          <a:lstStyle>
            <a:lvl1pPr algn="ctr">
              <a:defRPr sz="1200" b="1" baseline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6CB4B4D-7CA3-9044-876B-883B54F8677D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03753091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>
            <a:extLst>
              <a:ext uri="{FF2B5EF4-FFF2-40B4-BE49-F238E27FC236}">
                <a16:creationId xmlns:a16="http://schemas.microsoft.com/office/drawing/2014/main" id="{BE896C8F-A5D9-6DC8-4A33-E922680D1D2A}"/>
              </a:ext>
            </a:extLst>
          </p:cNvPr>
          <p:cNvSpPr/>
          <p:nvPr userDrawn="1"/>
        </p:nvSpPr>
        <p:spPr>
          <a:xfrm>
            <a:off x="0" y="-20687"/>
            <a:ext cx="12192000" cy="6840000"/>
          </a:xfrm>
          <a:prstGeom prst="rect">
            <a:avLst/>
          </a:prstGeom>
          <a:gradFill>
            <a:gsLst>
              <a:gs pos="50000">
                <a:srgbClr val="F4F9F9"/>
              </a:gs>
              <a:gs pos="0">
                <a:srgbClr val="DCECEC"/>
              </a:gs>
              <a:gs pos="86000">
                <a:srgbClr val="9AD795"/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spc="0" normalizeH="0" baseline="0" dirty="0">
              <a:ln>
                <a:noFill/>
              </a:ln>
              <a:solidFill>
                <a:srgbClr val="19526B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pic>
        <p:nvPicPr>
          <p:cNvPr id="10" name="Picture 2" descr="Picture 2">
            <a:extLst>
              <a:ext uri="{FF2B5EF4-FFF2-40B4-BE49-F238E27FC236}">
                <a16:creationId xmlns:a16="http://schemas.microsoft.com/office/drawing/2014/main" id="{FFE8F8D9-C9DF-7812-51FE-0D571C1D1A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31766" b="30262"/>
          <a:stretch>
            <a:fillRect/>
          </a:stretch>
        </p:blipFill>
        <p:spPr>
          <a:xfrm>
            <a:off x="63500" y="6436557"/>
            <a:ext cx="1214825" cy="263588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大標題文字">
            <a:extLst>
              <a:ext uri="{FF2B5EF4-FFF2-40B4-BE49-F238E27FC236}">
                <a16:creationId xmlns:a16="http://schemas.microsoft.com/office/drawing/2014/main" id="{F568684A-66C4-1728-5689-AAC4BB2C2FC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31800" y="3105466"/>
            <a:ext cx="11328400" cy="7651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>
              <a:defRPr sz="4800"/>
            </a:lvl1pPr>
          </a:lstStyle>
          <a:p>
            <a:r>
              <a:rPr dirty="0" err="1"/>
              <a:t>大標題文字</a:t>
            </a:r>
            <a:endParaRPr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BE462CD-8E1F-A559-ABF1-62E80DCBC201}"/>
              </a:ext>
            </a:extLst>
          </p:cNvPr>
          <p:cNvSpPr/>
          <p:nvPr userDrawn="1"/>
        </p:nvSpPr>
        <p:spPr>
          <a:xfrm>
            <a:off x="0" y="6662940"/>
            <a:ext cx="12192000" cy="18466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3000">
                <a:srgbClr val="F4F9F9"/>
              </a:gs>
              <a:gs pos="28000">
                <a:srgbClr val="1A3C40"/>
              </a:gs>
              <a:gs pos="77000">
                <a:srgbClr val="6AC563"/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6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ACFBCEB-98C1-F405-FC99-AC2D0CCBA38A}"/>
              </a:ext>
            </a:extLst>
          </p:cNvPr>
          <p:cNvSpPr/>
          <p:nvPr userDrawn="1"/>
        </p:nvSpPr>
        <p:spPr>
          <a:xfrm>
            <a:off x="0" y="-17595"/>
            <a:ext cx="12192000" cy="18466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3000">
                <a:srgbClr val="F4F9F9"/>
              </a:gs>
              <a:gs pos="28000">
                <a:srgbClr val="1A3C40"/>
              </a:gs>
              <a:gs pos="77000">
                <a:srgbClr val="6AC563"/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6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528E13C6-A6CB-9A20-71B7-1D9C288D22BD}"/>
              </a:ext>
            </a:extLst>
          </p:cNvPr>
          <p:cNvSpPr/>
          <p:nvPr userDrawn="1"/>
        </p:nvSpPr>
        <p:spPr>
          <a:xfrm>
            <a:off x="3036000" y="3894814"/>
            <a:ext cx="6120000" cy="10800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3000">
                <a:srgbClr val="F4F9F9"/>
              </a:gs>
              <a:gs pos="28000">
                <a:srgbClr val="1A3C40"/>
              </a:gs>
              <a:gs pos="77000">
                <a:srgbClr val="6AC563"/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6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sp>
        <p:nvSpPr>
          <p:cNvPr id="12" name="幻燈片編號">
            <a:extLst>
              <a:ext uri="{FF2B5EF4-FFF2-40B4-BE49-F238E27FC236}">
                <a16:creationId xmlns:a16="http://schemas.microsoft.com/office/drawing/2014/main" id="{488D98F6-2C50-2D50-2FB9-D81F4125BE44}"/>
              </a:ext>
            </a:extLst>
          </p:cNvPr>
          <p:cNvSpPr txBox="1">
            <a:spLocks noGrp="1"/>
          </p:cNvSpPr>
          <p:nvPr>
            <p:ph type="sldNum" sz="quarter" idx="2"/>
          </p:nvPr>
        </p:nvSpPr>
        <p:spPr>
          <a:xfrm>
            <a:off x="11760200" y="6620857"/>
            <a:ext cx="540070" cy="338550"/>
          </a:xfrm>
          <a:prstGeom prst="rect">
            <a:avLst/>
          </a:prstGeom>
        </p:spPr>
        <p:txBody>
          <a:bodyPr/>
          <a:lstStyle>
            <a:lvl1pPr algn="ctr">
              <a:defRPr sz="1200" b="1" baseline="0">
                <a:solidFill>
                  <a:schemeClr val="accent6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86CB4B4D-7CA3-9044-876B-883B54F8677D}" type="slidenum">
              <a:rPr lang="en-US" altLang="zh-TW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90548945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id="{E29F3EBA-04BA-6B16-B54B-E2E29E217317}"/>
              </a:ext>
            </a:extLst>
          </p:cNvPr>
          <p:cNvSpPr/>
          <p:nvPr userDrawn="1"/>
        </p:nvSpPr>
        <p:spPr>
          <a:xfrm rot="10800000">
            <a:off x="0" y="-20687"/>
            <a:ext cx="12192000" cy="6840000"/>
          </a:xfrm>
          <a:prstGeom prst="rect">
            <a:avLst/>
          </a:prstGeom>
          <a:gradFill>
            <a:gsLst>
              <a:gs pos="0">
                <a:srgbClr val="1A3C40"/>
              </a:gs>
              <a:gs pos="51000">
                <a:srgbClr val="F4F9F9"/>
              </a:gs>
              <a:gs pos="5000">
                <a:srgbClr val="DCECEC"/>
              </a:gs>
              <a:gs pos="86000">
                <a:srgbClr val="9AD795"/>
              </a:gs>
              <a:gs pos="100000">
                <a:schemeClr val="bg1"/>
              </a:gs>
            </a:gsLst>
            <a:lin ang="54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1800" b="0" i="0" u="none" strike="noStrike" cap="none" spc="0" normalizeH="0" baseline="0" dirty="0">
              <a:ln>
                <a:noFill/>
              </a:ln>
              <a:solidFill>
                <a:srgbClr val="19526B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pic>
        <p:nvPicPr>
          <p:cNvPr id="10" name="Picture 2" descr="Picture 2">
            <a:extLst>
              <a:ext uri="{FF2B5EF4-FFF2-40B4-BE49-F238E27FC236}">
                <a16:creationId xmlns:a16="http://schemas.microsoft.com/office/drawing/2014/main" id="{FFE8F8D9-C9DF-7812-51FE-0D571C1D1A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31766" b="30262"/>
          <a:stretch>
            <a:fillRect/>
          </a:stretch>
        </p:blipFill>
        <p:spPr>
          <a:xfrm>
            <a:off x="63500" y="6436557"/>
            <a:ext cx="1214825" cy="263588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410BCD3A-D7B9-A6E6-1567-0DDCEF1895A3}"/>
              </a:ext>
            </a:extLst>
          </p:cNvPr>
          <p:cNvSpPr/>
          <p:nvPr userDrawn="1"/>
        </p:nvSpPr>
        <p:spPr>
          <a:xfrm rot="10800000">
            <a:off x="3146906" y="3990320"/>
            <a:ext cx="9042398" cy="18466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50000"/>
                </a:schemeClr>
              </a:gs>
              <a:gs pos="35000">
                <a:schemeClr val="accent1">
                  <a:lumMod val="45000"/>
                  <a:lumOff val="55000"/>
                </a:schemeClr>
              </a:gs>
              <a:gs pos="68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9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7D871EB8-5AE6-0AB4-C20F-D50ED738C607}"/>
              </a:ext>
            </a:extLst>
          </p:cNvPr>
          <p:cNvSpPr/>
          <p:nvPr userDrawn="1"/>
        </p:nvSpPr>
        <p:spPr>
          <a:xfrm rot="10800000">
            <a:off x="3162486" y="2807614"/>
            <a:ext cx="9042398" cy="18466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50000"/>
                </a:schemeClr>
              </a:gs>
              <a:gs pos="35000">
                <a:schemeClr val="accent1">
                  <a:lumMod val="45000"/>
                  <a:lumOff val="55000"/>
                </a:schemeClr>
              </a:gs>
              <a:gs pos="68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9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E8E1155-4FD6-F068-81EA-31707B9047C4}"/>
              </a:ext>
            </a:extLst>
          </p:cNvPr>
          <p:cNvSpPr/>
          <p:nvPr userDrawn="1"/>
        </p:nvSpPr>
        <p:spPr>
          <a:xfrm rot="10800000">
            <a:off x="3146906" y="3063971"/>
            <a:ext cx="9042398" cy="830993"/>
          </a:xfrm>
          <a:prstGeom prst="rect">
            <a:avLst/>
          </a:prstGeom>
          <a:gradFill>
            <a:gsLst>
              <a:gs pos="0">
                <a:schemeClr val="bg1"/>
              </a:gs>
              <a:gs pos="24000">
                <a:srgbClr val="1D5D79"/>
              </a:gs>
              <a:gs pos="46000">
                <a:schemeClr val="accent1">
                  <a:lumMod val="45000"/>
                  <a:lumOff val="55000"/>
                </a:schemeClr>
              </a:gs>
              <a:gs pos="68000">
                <a:schemeClr val="accent6">
                  <a:lumMod val="75000"/>
                </a:schemeClr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48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092CD06B-846D-B32E-DFF3-9CE45553844D}"/>
              </a:ext>
            </a:extLst>
          </p:cNvPr>
          <p:cNvSpPr/>
          <p:nvPr userDrawn="1"/>
        </p:nvSpPr>
        <p:spPr>
          <a:xfrm rot="10800000">
            <a:off x="3146906" y="2963033"/>
            <a:ext cx="9042398" cy="107718"/>
          </a:xfrm>
          <a:prstGeom prst="rect">
            <a:avLst/>
          </a:prstGeom>
          <a:solidFill>
            <a:srgbClr val="FFFFFF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1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ECDD50CB-7B50-F17E-31F5-6C4EFD6E6D9E}"/>
              </a:ext>
            </a:extLst>
          </p:cNvPr>
          <p:cNvSpPr/>
          <p:nvPr userDrawn="1"/>
        </p:nvSpPr>
        <p:spPr>
          <a:xfrm rot="10800000">
            <a:off x="3146906" y="3882601"/>
            <a:ext cx="9042398" cy="107718"/>
          </a:xfrm>
          <a:prstGeom prst="rect">
            <a:avLst/>
          </a:prstGeom>
          <a:solidFill>
            <a:srgbClr val="FFFFFF"/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1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245DE23-3BC1-06F4-9423-FD6CF25C6BB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2188" b="75195" l="31543" r="66309">
                        <a14:foregroundMark x1="41895" y1="57422" x2="41895" y2="57422"/>
                        <a14:foregroundMark x1="37891" y1="57324" x2="37891" y2="57324"/>
                        <a14:foregroundMark x1="36328" y1="57129" x2="36328" y2="57129"/>
                        <a14:foregroundMark x1="49121" y1="47363" x2="49121" y2="47363"/>
                        <a14:foregroundMark x1="61133" y1="53027" x2="61133" y2="53027"/>
                        <a14:foregroundMark x1="62695" y1="52441" x2="62695" y2="52441"/>
                        <a14:foregroundMark x1="58301" y1="52832" x2="58301" y2="52832"/>
                        <a14:foregroundMark x1="56836" y1="51855" x2="56836" y2="51855"/>
                        <a14:foregroundMark x1="55859" y1="52246" x2="55859" y2="52246"/>
                        <a14:foregroundMark x1="55371" y1="52148" x2="55371" y2="52148"/>
                        <a14:foregroundMark x1="54102" y1="51953" x2="54102" y2="51953"/>
                        <a14:foregroundMark x1="54688" y1="51855" x2="54688" y2="51855"/>
                        <a14:foregroundMark x1="53906" y1="51563" x2="53906" y2="51563"/>
                        <a14:foregroundMark x1="52734" y1="51367" x2="52734" y2="51367"/>
                        <a14:foregroundMark x1="52441" y1="51367" x2="52441" y2="51367"/>
                        <a14:foregroundMark x1="50977" y1="51367" x2="50977" y2="51367"/>
                        <a14:foregroundMark x1="48730" y1="51660" x2="48730" y2="51660"/>
                        <a14:foregroundMark x1="48730" y1="51367" x2="48730" y2="51367"/>
                        <a14:foregroundMark x1="49512" y1="51270" x2="49512" y2="51270"/>
                        <a14:foregroundMark x1="47949" y1="51660" x2="47949" y2="51660"/>
                        <a14:foregroundMark x1="46875" y1="51953" x2="46875" y2="51953"/>
                        <a14:foregroundMark x1="46094" y1="52344" x2="46094" y2="52344"/>
                        <a14:foregroundMark x1="45801" y1="52441" x2="45801" y2="52441"/>
                        <a14:foregroundMark x1="45410" y1="53027" x2="45410" y2="53027"/>
                        <a14:foregroundMark x1="44434" y1="53125" x2="44434" y2="53125"/>
                        <a14:foregroundMark x1="43945" y1="53711" x2="43945" y2="53711"/>
                        <a14:foregroundMark x1="44043" y1="53711" x2="44043" y2="53711"/>
                        <a14:foregroundMark x1="35645" y1="58105" x2="35645" y2="58105"/>
                        <a14:foregroundMark x1="36719" y1="58105" x2="36719" y2="58105"/>
                        <a14:foregroundMark x1="37109" y1="58398" x2="37109" y2="58398"/>
                        <a14:foregroundMark x1="37012" y1="59082" x2="37012" y2="59082"/>
                        <a14:foregroundMark x1="34277" y1="58105" x2="34277" y2="58105"/>
                        <a14:foregroundMark x1="40137" y1="54590" x2="40137" y2="54590"/>
                        <a14:foregroundMark x1="40430" y1="53809" x2="40430" y2="53809"/>
                        <a14:foregroundMark x1="40234" y1="53418" x2="40234" y2="53418"/>
                        <a14:foregroundMark x1="37695" y1="51758" x2="37695" y2="51758"/>
                        <a14:foregroundMark x1="42773" y1="48730" x2="42773" y2="48730"/>
                        <a14:foregroundMark x1="63379" y1="57031" x2="63379" y2="57031"/>
                        <a14:foregroundMark x1="63379" y1="61621" x2="63379" y2="61621"/>
                        <a14:foregroundMark x1="65137" y1="63477" x2="65137" y2="63477"/>
                        <a14:foregroundMark x1="66016" y1="62305" x2="66016" y2="62305"/>
                        <a14:foregroundMark x1="61719" y1="66602" x2="61719" y2="66602"/>
                        <a14:foregroundMark x1="61426" y1="68066" x2="61426" y2="68066"/>
                        <a14:foregroundMark x1="60547" y1="68750" x2="60547" y2="68750"/>
                        <a14:foregroundMark x1="59473" y1="69727" x2="59473" y2="69629"/>
                        <a14:foregroundMark x1="41113" y1="70898" x2="41113" y2="70898"/>
                        <a14:foregroundMark x1="37500" y1="66699" x2="37500" y2="66699"/>
                        <a14:foregroundMark x1="33887" y1="67090" x2="33887" y2="67090"/>
                        <a14:foregroundMark x1="32910" y1="68066" x2="32910" y2="68066"/>
                        <a14:foregroundMark x1="33887" y1="65332" x2="33887" y2="65332"/>
                        <a14:foregroundMark x1="32324" y1="67480" x2="32324" y2="67480"/>
                        <a14:foregroundMark x1="32813" y1="67676" x2="32813" y2="67676"/>
                        <a14:foregroundMark x1="35059" y1="69434" x2="35059" y2="69434"/>
                        <a14:foregroundMark x1="33887" y1="68555" x2="33887" y2="68555"/>
                        <a14:foregroundMark x1="34570" y1="68555" x2="34570" y2="68555"/>
                        <a14:foregroundMark x1="32324" y1="69141" x2="32324" y2="69141"/>
                        <a14:foregroundMark x1="31543" y1="68750" x2="31543" y2="68457"/>
                        <a14:foregroundMark x1="31641" y1="67773" x2="31641" y2="67773"/>
                        <a14:foregroundMark x1="32324" y1="67188" x2="32324" y2="67188"/>
                        <a14:foregroundMark x1="33496" y1="66309" x2="33496" y2="66309"/>
                        <a14:foregroundMark x1="33789" y1="66309" x2="33789" y2="66309"/>
                        <a14:foregroundMark x1="34375" y1="65137" x2="34375" y2="65137"/>
                        <a14:foregroundMark x1="37109" y1="66895" x2="37109" y2="66895"/>
                        <a14:foregroundMark x1="34570" y1="64453" x2="34570" y2="64453"/>
                        <a14:foregroundMark x1="38184" y1="59863" x2="38184" y2="59863"/>
                        <a14:foregroundMark x1="37695" y1="60254" x2="37695" y2="60254"/>
                        <a14:foregroundMark x1="36914" y1="60059" x2="36914" y2="60059"/>
                        <a14:foregroundMark x1="36914" y1="61230" x2="36914" y2="61230"/>
                        <a14:foregroundMark x1="36426" y1="60352" x2="36426" y2="60352"/>
                        <a14:foregroundMark x1="36914" y1="61914" x2="36914" y2="62207"/>
                        <a14:foregroundMark x1="36523" y1="61230" x2="36523" y2="61230"/>
                        <a14:foregroundMark x1="56641" y1="56250" x2="56641" y2="56250"/>
                        <a14:foregroundMark x1="56543" y1="55273" x2="56543" y2="55273"/>
                        <a14:foregroundMark x1="57617" y1="57324" x2="57617" y2="57324"/>
                        <a14:foregroundMark x1="52637" y1="61719" x2="52637" y2="61719"/>
                        <a14:foregroundMark x1="55859" y1="66895" x2="55566" y2="66504"/>
                        <a14:foregroundMark x1="42480" y1="66113" x2="42480" y2="66113"/>
                        <a14:foregroundMark x1="45020" y1="70703" x2="45020" y2="70703"/>
                        <a14:foregroundMark x1="44434" y1="70020" x2="44434" y2="70020"/>
                        <a14:foregroundMark x1="45313" y1="72559" x2="45313" y2="72559"/>
                        <a14:foregroundMark x1="52051" y1="73242" x2="52051" y2="73242"/>
                        <a14:foregroundMark x1="63965" y1="60547" x2="63965" y2="60547"/>
                        <a14:foregroundMark x1="65332" y1="62207" x2="65332" y2="62207"/>
                        <a14:foregroundMark x1="61816" y1="54590" x2="61816" y2="54590"/>
                        <a14:foregroundMark x1="62891" y1="64551" x2="62891" y2="64551"/>
                        <a14:foregroundMark x1="59180" y1="72363" x2="59180" y2="72363"/>
                        <a14:foregroundMark x1="58398" y1="71191" x2="58398" y2="71191"/>
                        <a14:foregroundMark x1="62207" y1="72266" x2="62207" y2="72266"/>
                        <a14:foregroundMark x1="62402" y1="69238" x2="62402" y2="69238"/>
                        <a14:foregroundMark x1="63770" y1="71680" x2="63770" y2="71680"/>
                        <a14:foregroundMark x1="64746" y1="72461" x2="64746" y2="72461"/>
                        <a14:foregroundMark x1="62988" y1="70215" x2="62793" y2="69727"/>
                        <a14:foregroundMark x1="61816" y1="70703" x2="61816" y2="70703"/>
                        <a14:foregroundMark x1="60938" y1="70996" x2="60938" y2="70996"/>
                        <a14:foregroundMark x1="39063" y1="66602" x2="39063" y2="66602"/>
                        <a14:foregroundMark x1="41211" y1="70996" x2="41211" y2="70996"/>
                        <a14:foregroundMark x1="40527" y1="69922" x2="40527" y2="69922"/>
                        <a14:foregroundMark x1="42871" y1="71582" x2="42871" y2="71582"/>
                        <a14:foregroundMark x1="41699" y1="70117" x2="41699" y2="70117"/>
                        <a14:foregroundMark x1="41895" y1="71973" x2="41895" y2="71973"/>
                        <a14:foregroundMark x1="43457" y1="73242" x2="43457" y2="73242"/>
                        <a14:foregroundMark x1="45898" y1="74219" x2="45898" y2="74219"/>
                        <a14:foregroundMark x1="47461" y1="75195" x2="47461" y2="75195"/>
                        <a14:foregroundMark x1="50293" y1="74902" x2="50293" y2="74902"/>
                        <a14:foregroundMark x1="48730" y1="75000" x2="48730" y2="75000"/>
                        <a14:foregroundMark x1="47461" y1="74316" x2="47461" y2="74316"/>
                        <a14:foregroundMark x1="51660" y1="74707" x2="51660" y2="74707"/>
                        <a14:foregroundMark x1="54199" y1="74512" x2="54199" y2="74512"/>
                        <a14:foregroundMark x1="54102" y1="61328" x2="54102" y2="61328"/>
                        <a14:foregroundMark x1="55371" y1="56445" x2="55371" y2="56445"/>
                        <a14:foregroundMark x1="63477" y1="57031" x2="63477" y2="57031"/>
                        <a14:foregroundMark x1="65332" y1="54492" x2="65332" y2="54492"/>
                        <a14:foregroundMark x1="49609" y1="49023" x2="49609" y2="49023"/>
                        <a14:foregroundMark x1="50195" y1="48828" x2="50195" y2="48828"/>
                        <a14:foregroundMark x1="50586" y1="48730" x2="50586" y2="48730"/>
                        <a14:foregroundMark x1="52051" y1="46484" x2="52051" y2="46484"/>
                        <a14:foregroundMark x1="51953" y1="47070" x2="51953" y2="47070"/>
                        <a14:foregroundMark x1="51367" y1="47852" x2="51367" y2="47852"/>
                        <a14:foregroundMark x1="49512" y1="48633" x2="49512" y2="48633"/>
                        <a14:foregroundMark x1="50781" y1="48926" x2="50781" y2="48926"/>
                        <a14:foregroundMark x1="50586" y1="49512" x2="50586" y2="49512"/>
                        <a14:foregroundMark x1="50684" y1="49805" x2="50684" y2="49805"/>
                        <a14:backgroundMark x1="42871" y1="48633" x2="42871" y2="48633"/>
                        <a14:backgroundMark x1="42969" y1="48438" x2="42969" y2="48438"/>
                        <a14:backgroundMark x1="42676" y1="48535" x2="42676" y2="48535"/>
                        <a14:backgroundMark x1="38184" y1="52344" x2="38184" y2="52344"/>
                        <a14:backgroundMark x1="38574" y1="53223" x2="38672" y2="52930"/>
                        <a14:backgroundMark x1="38672" y1="52637" x2="38672" y2="52637"/>
                        <a14:backgroundMark x1="38379" y1="52734" x2="38574" y2="52148"/>
                        <a14:backgroundMark x1="37695" y1="51953" x2="37695" y2="51953"/>
                        <a14:backgroundMark x1="37598" y1="51367" x2="37598" y2="51367"/>
                        <a14:backgroundMark x1="37891" y1="51953" x2="37891" y2="51953"/>
                        <a14:backgroundMark x1="37402" y1="51172" x2="37598" y2="51563"/>
                        <a14:backgroundMark x1="40918" y1="50684" x2="41797" y2="49707"/>
                        <a14:backgroundMark x1="42285" y1="49707" x2="41699" y2="48340"/>
                      </a14:backgroundRemoval>
                    </a14:imgEffect>
                  </a14:imgLayer>
                </a14:imgProps>
              </a:ext>
            </a:extLst>
          </a:blip>
          <a:srcRect l="28889" t="38247" r="29524" b="20959"/>
          <a:stretch>
            <a:fillRect/>
          </a:stretch>
        </p:blipFill>
        <p:spPr>
          <a:xfrm>
            <a:off x="0" y="1299467"/>
            <a:ext cx="3958038" cy="3882502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36002A24-A4B4-3307-6DF6-A864924B0AA6}"/>
              </a:ext>
            </a:extLst>
          </p:cNvPr>
          <p:cNvSpPr/>
          <p:nvPr userDrawn="1"/>
        </p:nvSpPr>
        <p:spPr>
          <a:xfrm>
            <a:off x="0" y="6662940"/>
            <a:ext cx="12192000" cy="18466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3000">
                <a:srgbClr val="F4F9F9"/>
              </a:gs>
              <a:gs pos="28000">
                <a:srgbClr val="1A3C40"/>
              </a:gs>
              <a:gs pos="77000">
                <a:srgbClr val="6AC563"/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6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2EDECAC7-A3E6-1EC5-6719-47A6D3471239}"/>
              </a:ext>
            </a:extLst>
          </p:cNvPr>
          <p:cNvSpPr/>
          <p:nvPr userDrawn="1"/>
        </p:nvSpPr>
        <p:spPr>
          <a:xfrm>
            <a:off x="0" y="-17595"/>
            <a:ext cx="12192000" cy="184662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53000">
                <a:srgbClr val="F4F9F9"/>
              </a:gs>
              <a:gs pos="28000">
                <a:srgbClr val="1A3C40"/>
              </a:gs>
              <a:gs pos="77000">
                <a:srgbClr val="6AC563"/>
              </a:gs>
              <a:gs pos="100000">
                <a:schemeClr val="bg1"/>
              </a:gs>
            </a:gsLst>
            <a:lin ang="10800000" scaled="0"/>
          </a:gra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zh-TW" altLang="en-US" sz="600" b="0" i="0" u="none" strike="noStrike" cap="none" spc="0" normalizeH="0" baseline="0" dirty="0">
              <a:ln>
                <a:noFill/>
              </a:ln>
              <a:gradFill flip="none" rotWithShape="1">
                <a:gsLst>
                  <a:gs pos="0">
                    <a:srgbClr val="19526B">
                      <a:tint val="66000"/>
                      <a:satMod val="160000"/>
                    </a:srgbClr>
                  </a:gs>
                  <a:gs pos="50000">
                    <a:srgbClr val="19526B">
                      <a:tint val="44500"/>
                      <a:satMod val="160000"/>
                    </a:srgbClr>
                  </a:gs>
                  <a:gs pos="100000">
                    <a:srgbClr val="19526B">
                      <a:tint val="23500"/>
                      <a:satMod val="160000"/>
                    </a:srgbClr>
                  </a:gs>
                </a:gsLst>
                <a:lin ang="2700000" scaled="1"/>
                <a:tileRect/>
              </a:gradFill>
              <a:effectLst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1949893948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0499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大標題文字"/>
          <p:cNvSpPr txBox="1">
            <a:spLocks noGrp="1"/>
          </p:cNvSpPr>
          <p:nvPr>
            <p:ph type="title"/>
          </p:nvPr>
        </p:nvSpPr>
        <p:spPr>
          <a:xfrm>
            <a:off x="431800" y="415925"/>
            <a:ext cx="11328400" cy="7651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rPr dirty="0" err="1"/>
              <a:t>大標題文字</a:t>
            </a:r>
            <a:endParaRPr dirty="0"/>
          </a:p>
        </p:txBody>
      </p:sp>
      <p:sp>
        <p:nvSpPr>
          <p:cNvPr id="10" name="內文層級一…"/>
          <p:cNvSpPr txBox="1">
            <a:spLocks noGrp="1"/>
          </p:cNvSpPr>
          <p:nvPr>
            <p:ph type="body" idx="1"/>
          </p:nvPr>
        </p:nvSpPr>
        <p:spPr>
          <a:xfrm>
            <a:off x="431800" y="1358900"/>
            <a:ext cx="11328400" cy="49911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rPr dirty="0" err="1"/>
              <a:t>內文層級一</a:t>
            </a:r>
            <a:endParaRPr dirty="0"/>
          </a:p>
          <a:p>
            <a:pPr lvl="1"/>
            <a:r>
              <a:rPr dirty="0" err="1"/>
              <a:t>內文層級二</a:t>
            </a:r>
            <a:endParaRPr dirty="0"/>
          </a:p>
          <a:p>
            <a:pPr lvl="2"/>
            <a:r>
              <a:rPr dirty="0" err="1"/>
              <a:t>內文層級三</a:t>
            </a:r>
            <a:endParaRPr dirty="0"/>
          </a:p>
          <a:p>
            <a:pPr lvl="3"/>
            <a:r>
              <a:rPr dirty="0" err="1"/>
              <a:t>內文層級四</a:t>
            </a:r>
            <a:endParaRPr dirty="0"/>
          </a:p>
          <a:p>
            <a:pPr lvl="4"/>
            <a:r>
              <a:rPr dirty="0" err="1"/>
              <a:t>內文層級五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3856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4" r:id="rId2"/>
    <p:sldLayoutId id="2147483666" r:id="rId3"/>
    <p:sldLayoutId id="2147483667" r:id="rId4"/>
    <p:sldLayoutId id="2147483668" r:id="rId5"/>
  </p:sldLayoutIdLst>
  <p:transition spd="med"/>
  <p:hf hdr="0" dt="0"/>
  <p:txStyles>
    <p:titleStyle>
      <a:lvl1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1pPr>
      <a:lvl2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2pPr>
      <a:lvl3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3pPr>
      <a:lvl4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4pPr>
      <a:lvl5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5pPr>
      <a:lvl6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6pPr>
      <a:lvl7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7pPr>
      <a:lvl8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8pPr>
      <a:lvl9pPr marL="0" marR="0" indent="0" algn="ctr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1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9pPr>
    </p:titleStyle>
    <p:bodyStyle>
      <a:lvl1pPr marL="228600" marR="0" indent="-228600" algn="l" defTabSz="914400" rtl="0" latinLnBrk="0">
        <a:lnSpc>
          <a:spcPct val="110000"/>
        </a:lnSpc>
        <a:spcBef>
          <a:spcPts val="0"/>
        </a:spcBef>
        <a:spcAft>
          <a:spcPts val="0"/>
        </a:spcAft>
        <a:buClrTx/>
        <a:buSzPct val="100000"/>
        <a:buFontTx/>
        <a:buChar char="■"/>
        <a:tabLst/>
        <a:defRPr sz="2400" b="0" i="0" u="none" strike="noStrike" cap="none" spc="0" baseline="0">
          <a:solidFill>
            <a:srgbClr val="2D2D2D"/>
          </a:solidFill>
          <a:uFillTx/>
          <a:latin typeface="微軟正黑體"/>
          <a:ea typeface="微軟正黑體"/>
          <a:cs typeface="微軟正黑體"/>
          <a:sym typeface="微軟正黑體"/>
        </a:defRPr>
      </a:lvl1pPr>
      <a:lvl2pPr marL="731519" marR="0" indent="-274319" algn="l" defTabSz="914400" rtl="0" latinLnBrk="0">
        <a:lnSpc>
          <a:spcPct val="110000"/>
        </a:lnSpc>
        <a:spcBef>
          <a:spcPts val="0"/>
        </a:spcBef>
        <a:spcAft>
          <a:spcPts val="0"/>
        </a:spcAft>
        <a:buClrTx/>
        <a:buSzPct val="100000"/>
        <a:buFontTx/>
        <a:buChar char="■"/>
        <a:tabLst/>
        <a:defRPr sz="2400" b="0" i="0" u="none" strike="noStrike" cap="none" spc="0" baseline="0">
          <a:solidFill>
            <a:srgbClr val="2D2D2D"/>
          </a:solidFill>
          <a:uFillTx/>
          <a:latin typeface="微軟正黑體"/>
          <a:ea typeface="微軟正黑體"/>
          <a:cs typeface="微軟正黑體"/>
          <a:sym typeface="微軟正黑體"/>
        </a:defRPr>
      </a:lvl2pPr>
      <a:lvl3pPr marL="1219200" marR="0" indent="-304800" algn="l" defTabSz="914400" rtl="0" latinLnBrk="0">
        <a:lnSpc>
          <a:spcPct val="110000"/>
        </a:lnSpc>
        <a:spcBef>
          <a:spcPts val="0"/>
        </a:spcBef>
        <a:spcAft>
          <a:spcPts val="0"/>
        </a:spcAft>
        <a:buClrTx/>
        <a:buSzPct val="100000"/>
        <a:buFontTx/>
        <a:buChar char="■"/>
        <a:tabLst/>
        <a:defRPr sz="2400" b="0" i="0" u="none" strike="noStrike" cap="none" spc="0" baseline="0">
          <a:solidFill>
            <a:srgbClr val="2D2D2D"/>
          </a:solidFill>
          <a:uFillTx/>
          <a:latin typeface="微軟正黑體"/>
          <a:ea typeface="微軟正黑體"/>
          <a:cs typeface="微軟正黑體"/>
          <a:sym typeface="微軟正黑體"/>
        </a:defRPr>
      </a:lvl3pPr>
      <a:lvl4pPr marL="1714500" marR="0" indent="-342900" algn="l" defTabSz="914400" rtl="0" latinLnBrk="0">
        <a:lnSpc>
          <a:spcPct val="110000"/>
        </a:lnSpc>
        <a:spcBef>
          <a:spcPts val="0"/>
        </a:spcBef>
        <a:spcAft>
          <a:spcPts val="0"/>
        </a:spcAft>
        <a:buClrTx/>
        <a:buSzPct val="100000"/>
        <a:buFontTx/>
        <a:buChar char="■"/>
        <a:tabLst/>
        <a:defRPr sz="2400" b="0" i="0" u="none" strike="noStrike" cap="none" spc="0" baseline="0">
          <a:solidFill>
            <a:srgbClr val="2D2D2D"/>
          </a:solidFill>
          <a:uFillTx/>
          <a:latin typeface="微軟正黑體"/>
          <a:ea typeface="微軟正黑體"/>
          <a:cs typeface="微軟正黑體"/>
          <a:sym typeface="微軟正黑體"/>
        </a:defRPr>
      </a:lvl4pPr>
      <a:lvl5pPr marL="2171700" marR="0" indent="-342900" algn="l" defTabSz="914400" rtl="0" latinLnBrk="0">
        <a:lnSpc>
          <a:spcPct val="110000"/>
        </a:lnSpc>
        <a:spcBef>
          <a:spcPts val="0"/>
        </a:spcBef>
        <a:spcAft>
          <a:spcPts val="0"/>
        </a:spcAft>
        <a:buClrTx/>
        <a:buSzPct val="100000"/>
        <a:buFontTx/>
        <a:buChar char="■"/>
        <a:tabLst/>
        <a:defRPr sz="2400" b="0" i="0" u="none" strike="noStrike" cap="none" spc="0" baseline="0">
          <a:solidFill>
            <a:srgbClr val="2D2D2D"/>
          </a:solidFill>
          <a:uFillTx/>
          <a:latin typeface="微軟正黑體"/>
          <a:ea typeface="微軟正黑體"/>
          <a:cs typeface="微軟正黑體"/>
          <a:sym typeface="微軟正黑體"/>
        </a:defRPr>
      </a:lvl5pPr>
      <a:lvl6pPr marL="2590800" marR="0" indent="-304800" algn="l" defTabSz="914400" rtl="0" latinLnBrk="0">
        <a:lnSpc>
          <a:spcPct val="11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6pPr>
      <a:lvl7pPr marL="3048000" marR="0" indent="-304800" algn="l" defTabSz="914400" rtl="0" latinLnBrk="0">
        <a:lnSpc>
          <a:spcPct val="11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7pPr>
      <a:lvl8pPr marL="3505200" marR="0" indent="-304800" algn="l" defTabSz="914400" rtl="0" latinLnBrk="0">
        <a:lnSpc>
          <a:spcPct val="11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8pPr>
      <a:lvl9pPr marL="3962400" marR="0" indent="-304800" algn="l" defTabSz="914400" rtl="0" latinLnBrk="0">
        <a:lnSpc>
          <a:spcPct val="11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solidFill>
            <a:srgbClr val="19526B"/>
          </a:solidFill>
          <a:uFillTx/>
          <a:latin typeface="微軟正黑體"/>
          <a:ea typeface="微軟正黑體"/>
          <a:cs typeface="微軟正黑體"/>
          <a:sym typeface="微軟正黑體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uFillTx/>
          <a:latin typeface="+mn-lt"/>
          <a:ea typeface="+mn-ea"/>
          <a:cs typeface="+mn-cs"/>
          <a:sym typeface="微軟正黑體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uFillTx/>
          <a:latin typeface="+mn-lt"/>
          <a:ea typeface="+mn-ea"/>
          <a:cs typeface="+mn-cs"/>
          <a:sym typeface="微軟正黑體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uFillTx/>
          <a:latin typeface="+mn-lt"/>
          <a:ea typeface="+mn-ea"/>
          <a:cs typeface="+mn-cs"/>
          <a:sym typeface="微軟正黑體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uFillTx/>
          <a:latin typeface="+mn-lt"/>
          <a:ea typeface="+mn-ea"/>
          <a:cs typeface="+mn-cs"/>
          <a:sym typeface="微軟正黑體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uFillTx/>
          <a:latin typeface="+mn-lt"/>
          <a:ea typeface="+mn-ea"/>
          <a:cs typeface="+mn-cs"/>
          <a:sym typeface="微軟正黑體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uFillTx/>
          <a:latin typeface="+mn-lt"/>
          <a:ea typeface="+mn-ea"/>
          <a:cs typeface="+mn-cs"/>
          <a:sym typeface="微軟正黑體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uFillTx/>
          <a:latin typeface="+mn-lt"/>
          <a:ea typeface="+mn-ea"/>
          <a:cs typeface="+mn-cs"/>
          <a:sym typeface="微軟正黑體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uFillTx/>
          <a:latin typeface="+mn-lt"/>
          <a:ea typeface="+mn-ea"/>
          <a:cs typeface="+mn-cs"/>
          <a:sym typeface="微軟正黑體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solidFill>
            <a:schemeClr val="tx1"/>
          </a:solidFill>
          <a:effectLst>
            <a:outerShdw blurRad="38100" dist="38100" dir="2700000" rotWithShape="0">
              <a:srgbClr val="000000">
                <a:alpha val="43137"/>
              </a:srgbClr>
            </a:outerShdw>
          </a:effectLst>
          <a:uFillTx/>
          <a:latin typeface="+mn-lt"/>
          <a:ea typeface="+mn-ea"/>
          <a:cs typeface="+mn-cs"/>
          <a:sym typeface="微軟正黑體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tier.surveycake.biz/s/yvY49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圖片 12">
            <a:extLst>
              <a:ext uri="{FF2B5EF4-FFF2-40B4-BE49-F238E27FC236}">
                <a16:creationId xmlns:a16="http://schemas.microsoft.com/office/drawing/2014/main" id="{C6718319-1E5E-9496-FBFD-45A8EC4000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2188" b="75195" l="31543" r="66309">
                        <a14:foregroundMark x1="41895" y1="57422" x2="41895" y2="57422"/>
                        <a14:foregroundMark x1="37891" y1="57324" x2="37891" y2="57324"/>
                        <a14:foregroundMark x1="36328" y1="57129" x2="36328" y2="57129"/>
                        <a14:foregroundMark x1="49121" y1="47363" x2="49121" y2="47363"/>
                        <a14:foregroundMark x1="61133" y1="53027" x2="61133" y2="53027"/>
                        <a14:foregroundMark x1="62695" y1="52441" x2="62695" y2="52441"/>
                        <a14:foregroundMark x1="58301" y1="52832" x2="58301" y2="52832"/>
                        <a14:foregroundMark x1="56836" y1="51855" x2="56836" y2="51855"/>
                        <a14:foregroundMark x1="55859" y1="52246" x2="55859" y2="52246"/>
                        <a14:foregroundMark x1="55371" y1="52148" x2="55371" y2="52148"/>
                        <a14:foregroundMark x1="54102" y1="51953" x2="54102" y2="51953"/>
                        <a14:foregroundMark x1="54688" y1="51855" x2="54688" y2="51855"/>
                        <a14:foregroundMark x1="53906" y1="51563" x2="53906" y2="51563"/>
                        <a14:foregroundMark x1="52734" y1="51367" x2="52734" y2="51367"/>
                        <a14:foregroundMark x1="52441" y1="51367" x2="52441" y2="51367"/>
                        <a14:foregroundMark x1="50977" y1="51367" x2="50977" y2="51367"/>
                        <a14:foregroundMark x1="48730" y1="51660" x2="48730" y2="51660"/>
                        <a14:foregroundMark x1="48730" y1="51367" x2="48730" y2="51367"/>
                        <a14:foregroundMark x1="49512" y1="51270" x2="49512" y2="51270"/>
                        <a14:foregroundMark x1="47949" y1="51660" x2="47949" y2="51660"/>
                        <a14:foregroundMark x1="46875" y1="51953" x2="46875" y2="51953"/>
                        <a14:foregroundMark x1="46094" y1="52344" x2="46094" y2="52344"/>
                        <a14:foregroundMark x1="45801" y1="52441" x2="45801" y2="52441"/>
                        <a14:foregroundMark x1="45410" y1="53027" x2="45410" y2="53027"/>
                        <a14:foregroundMark x1="44434" y1="53125" x2="44434" y2="53125"/>
                        <a14:foregroundMark x1="43945" y1="53711" x2="43945" y2="53711"/>
                        <a14:foregroundMark x1="44043" y1="53711" x2="44043" y2="53711"/>
                        <a14:foregroundMark x1="35645" y1="58105" x2="35645" y2="58105"/>
                        <a14:foregroundMark x1="36719" y1="58105" x2="36719" y2="58105"/>
                        <a14:foregroundMark x1="37109" y1="58398" x2="37109" y2="58398"/>
                        <a14:foregroundMark x1="37012" y1="59082" x2="37012" y2="59082"/>
                        <a14:foregroundMark x1="34277" y1="58105" x2="34277" y2="58105"/>
                        <a14:foregroundMark x1="40137" y1="54590" x2="40137" y2="54590"/>
                        <a14:foregroundMark x1="40430" y1="53809" x2="40430" y2="53809"/>
                        <a14:foregroundMark x1="40234" y1="53418" x2="40234" y2="53418"/>
                        <a14:foregroundMark x1="37695" y1="51758" x2="37695" y2="51758"/>
                        <a14:foregroundMark x1="42773" y1="48730" x2="42773" y2="48730"/>
                        <a14:foregroundMark x1="63379" y1="57031" x2="63379" y2="57031"/>
                        <a14:foregroundMark x1="63379" y1="61621" x2="63379" y2="61621"/>
                        <a14:foregroundMark x1="65137" y1="63477" x2="65137" y2="63477"/>
                        <a14:foregroundMark x1="66016" y1="62305" x2="66016" y2="62305"/>
                        <a14:foregroundMark x1="61719" y1="66602" x2="61719" y2="66602"/>
                        <a14:foregroundMark x1="61426" y1="68066" x2="61426" y2="68066"/>
                        <a14:foregroundMark x1="60547" y1="68750" x2="60547" y2="68750"/>
                        <a14:foregroundMark x1="59473" y1="69727" x2="59473" y2="69629"/>
                        <a14:foregroundMark x1="41113" y1="70898" x2="41113" y2="70898"/>
                        <a14:foregroundMark x1="37500" y1="66699" x2="37500" y2="66699"/>
                        <a14:foregroundMark x1="33887" y1="67090" x2="33887" y2="67090"/>
                        <a14:foregroundMark x1="32910" y1="68066" x2="32910" y2="68066"/>
                        <a14:foregroundMark x1="33887" y1="65332" x2="33887" y2="65332"/>
                        <a14:foregroundMark x1="32324" y1="67480" x2="32324" y2="67480"/>
                        <a14:foregroundMark x1="32813" y1="67676" x2="32813" y2="67676"/>
                        <a14:foregroundMark x1="35059" y1="69434" x2="35059" y2="69434"/>
                        <a14:foregroundMark x1="33887" y1="68555" x2="33887" y2="68555"/>
                        <a14:foregroundMark x1="34570" y1="68555" x2="34570" y2="68555"/>
                        <a14:foregroundMark x1="32324" y1="69141" x2="32324" y2="69141"/>
                        <a14:foregroundMark x1="31543" y1="68750" x2="31543" y2="68457"/>
                        <a14:foregroundMark x1="31641" y1="67773" x2="31641" y2="67773"/>
                        <a14:foregroundMark x1="32324" y1="67188" x2="32324" y2="67188"/>
                        <a14:foregroundMark x1="33496" y1="66309" x2="33496" y2="66309"/>
                        <a14:foregroundMark x1="33789" y1="66309" x2="33789" y2="66309"/>
                        <a14:foregroundMark x1="34375" y1="65137" x2="34375" y2="65137"/>
                        <a14:foregroundMark x1="37109" y1="66895" x2="37109" y2="66895"/>
                        <a14:foregroundMark x1="34570" y1="64453" x2="34570" y2="64453"/>
                        <a14:foregroundMark x1="38184" y1="59863" x2="38184" y2="59863"/>
                        <a14:foregroundMark x1="37695" y1="60254" x2="37695" y2="60254"/>
                        <a14:foregroundMark x1="36914" y1="60059" x2="36914" y2="60059"/>
                        <a14:foregroundMark x1="36914" y1="61230" x2="36914" y2="61230"/>
                        <a14:foregroundMark x1="36426" y1="60352" x2="36426" y2="60352"/>
                        <a14:foregroundMark x1="36914" y1="61914" x2="36914" y2="62207"/>
                        <a14:foregroundMark x1="36523" y1="61230" x2="36523" y2="61230"/>
                        <a14:foregroundMark x1="56641" y1="56250" x2="56641" y2="56250"/>
                        <a14:foregroundMark x1="56543" y1="55273" x2="56543" y2="55273"/>
                        <a14:foregroundMark x1="57617" y1="57324" x2="57617" y2="57324"/>
                        <a14:foregroundMark x1="52637" y1="61719" x2="52637" y2="61719"/>
                        <a14:foregroundMark x1="55859" y1="66895" x2="55566" y2="66504"/>
                        <a14:foregroundMark x1="42480" y1="66113" x2="42480" y2="66113"/>
                        <a14:foregroundMark x1="45020" y1="70703" x2="45020" y2="70703"/>
                        <a14:foregroundMark x1="44434" y1="70020" x2="44434" y2="70020"/>
                        <a14:foregroundMark x1="45313" y1="72559" x2="45313" y2="72559"/>
                        <a14:foregroundMark x1="52051" y1="73242" x2="52051" y2="73242"/>
                        <a14:foregroundMark x1="63965" y1="60547" x2="63965" y2="60547"/>
                        <a14:foregroundMark x1="65332" y1="62207" x2="65332" y2="62207"/>
                        <a14:foregroundMark x1="61816" y1="54590" x2="61816" y2="54590"/>
                        <a14:foregroundMark x1="62891" y1="64551" x2="62891" y2="64551"/>
                        <a14:foregroundMark x1="59180" y1="72363" x2="59180" y2="72363"/>
                        <a14:foregroundMark x1="58398" y1="71191" x2="58398" y2="71191"/>
                        <a14:foregroundMark x1="62207" y1="72266" x2="62207" y2="72266"/>
                        <a14:foregroundMark x1="62402" y1="69238" x2="62402" y2="69238"/>
                        <a14:foregroundMark x1="63770" y1="71680" x2="63770" y2="71680"/>
                        <a14:foregroundMark x1="64746" y1="72461" x2="64746" y2="72461"/>
                        <a14:foregroundMark x1="62988" y1="70215" x2="62793" y2="69727"/>
                        <a14:foregroundMark x1="61816" y1="70703" x2="61816" y2="70703"/>
                        <a14:foregroundMark x1="60938" y1="70996" x2="60938" y2="70996"/>
                        <a14:foregroundMark x1="39063" y1="66602" x2="39063" y2="66602"/>
                        <a14:foregroundMark x1="41211" y1="70996" x2="41211" y2="70996"/>
                        <a14:foregroundMark x1="40527" y1="69922" x2="40527" y2="69922"/>
                        <a14:foregroundMark x1="42871" y1="71582" x2="42871" y2="71582"/>
                        <a14:foregroundMark x1="41699" y1="70117" x2="41699" y2="70117"/>
                        <a14:foregroundMark x1="41895" y1="71973" x2="41895" y2="71973"/>
                        <a14:foregroundMark x1="43457" y1="73242" x2="43457" y2="73242"/>
                        <a14:foregroundMark x1="45898" y1="74219" x2="45898" y2="74219"/>
                        <a14:foregroundMark x1="47461" y1="75195" x2="47461" y2="75195"/>
                        <a14:foregroundMark x1="50293" y1="74902" x2="50293" y2="74902"/>
                        <a14:foregroundMark x1="48730" y1="75000" x2="48730" y2="75000"/>
                        <a14:foregroundMark x1="47461" y1="74316" x2="47461" y2="74316"/>
                        <a14:foregroundMark x1="51660" y1="74707" x2="51660" y2="74707"/>
                        <a14:foregroundMark x1="54199" y1="74512" x2="54199" y2="74512"/>
                        <a14:foregroundMark x1="54102" y1="61328" x2="54102" y2="61328"/>
                        <a14:foregroundMark x1="55371" y1="56445" x2="55371" y2="56445"/>
                        <a14:foregroundMark x1="63477" y1="57031" x2="63477" y2="57031"/>
                        <a14:foregroundMark x1="65332" y1="54492" x2="65332" y2="54492"/>
                        <a14:foregroundMark x1="49609" y1="49023" x2="49609" y2="49023"/>
                        <a14:foregroundMark x1="50195" y1="48828" x2="50195" y2="48828"/>
                        <a14:foregroundMark x1="50586" y1="48730" x2="50586" y2="48730"/>
                        <a14:foregroundMark x1="52051" y1="46484" x2="52051" y2="46484"/>
                        <a14:foregroundMark x1="51953" y1="47070" x2="51953" y2="47070"/>
                        <a14:foregroundMark x1="51367" y1="47852" x2="51367" y2="47852"/>
                        <a14:foregroundMark x1="49512" y1="48633" x2="49512" y2="48633"/>
                        <a14:foregroundMark x1="50781" y1="48926" x2="50781" y2="48926"/>
                        <a14:foregroundMark x1="50586" y1="49512" x2="50586" y2="49512"/>
                        <a14:foregroundMark x1="50684" y1="49805" x2="50684" y2="49805"/>
                        <a14:backgroundMark x1="42871" y1="48633" x2="42871" y2="48633"/>
                        <a14:backgroundMark x1="42969" y1="48438" x2="42969" y2="48438"/>
                        <a14:backgroundMark x1="42676" y1="48535" x2="42676" y2="48535"/>
                        <a14:backgroundMark x1="38184" y1="52344" x2="38184" y2="52344"/>
                        <a14:backgroundMark x1="38574" y1="53223" x2="38672" y2="52930"/>
                        <a14:backgroundMark x1="38672" y1="52637" x2="38672" y2="52637"/>
                        <a14:backgroundMark x1="38379" y1="52734" x2="38574" y2="52148"/>
                        <a14:backgroundMark x1="37695" y1="51953" x2="37695" y2="51953"/>
                        <a14:backgroundMark x1="37598" y1="51367" x2="37598" y2="51367"/>
                        <a14:backgroundMark x1="37891" y1="51953" x2="37891" y2="51953"/>
                        <a14:backgroundMark x1="37402" y1="51172" x2="37598" y2="51563"/>
                        <a14:backgroundMark x1="40918" y1="50684" x2="41797" y2="49707"/>
                        <a14:backgroundMark x1="42285" y1="49707" x2="41699" y2="48340"/>
                      </a14:backgroundRemoval>
                    </a14:imgEffect>
                  </a14:imgLayer>
                </a14:imgProps>
              </a:ext>
            </a:extLst>
          </a:blip>
          <a:srcRect l="28889" t="38247" r="29524" b="20959"/>
          <a:stretch>
            <a:fillRect/>
          </a:stretch>
        </p:blipFill>
        <p:spPr>
          <a:xfrm>
            <a:off x="7969910" y="1992609"/>
            <a:ext cx="3958038" cy="3882502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978BD1F1-DA75-364F-72ED-E6EB1611BE44}"/>
              </a:ext>
            </a:extLst>
          </p:cNvPr>
          <p:cNvSpPr txBox="1"/>
          <p:nvPr/>
        </p:nvSpPr>
        <p:spPr>
          <a:xfrm>
            <a:off x="189774" y="1502455"/>
            <a:ext cx="9256376" cy="15300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09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4400" b="1" i="0" u="none" strike="noStrike" kern="1200" cap="none" spc="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Helvetica"/>
                <a:sym typeface="Helvetica"/>
              </a:rPr>
              <a:t>115</a:t>
            </a:r>
            <a:r>
              <a:rPr kumimoji="1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Helvetica"/>
                <a:sym typeface="Helvetica"/>
              </a:rPr>
              <a:t>年綠色數位服務規劃及推廣後續</a:t>
            </a:r>
            <a:endParaRPr kumimoji="1" lang="en-US" altLang="zh-TW" sz="4400" b="1" i="0" u="none" strike="noStrike" kern="1200" cap="none" spc="0" normalizeH="0" baseline="0" noProof="0" dirty="0">
              <a:ln>
                <a:noFill/>
              </a:ln>
              <a:solidFill>
                <a:srgbClr val="2D2D2D"/>
              </a:solidFill>
              <a:effectLst/>
              <a:uLnTx/>
              <a:uFillTx/>
              <a:latin typeface="Microsoft YaHei" panose="020B0503020204020204" pitchFamily="34" charset="-122"/>
              <a:ea typeface="Microsoft YaHei" panose="020B0503020204020204" pitchFamily="34" charset="-122"/>
              <a:cs typeface="Helvetica"/>
              <a:sym typeface="Helvetica"/>
            </a:endParaRPr>
          </a:p>
          <a:p>
            <a:pPr marL="0" marR="0" lvl="0" indent="0" algn="ctr" defTabSz="914309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Helvetica"/>
                <a:sym typeface="Helvetica"/>
              </a:rPr>
              <a:t>擴充案</a:t>
            </a: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AAFB101E-0235-FD79-FE7C-26AFF6096E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6" y="5602402"/>
            <a:ext cx="12190414" cy="461665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rgbClr val="5B9BD5">
                <a:gamma/>
                <a:shade val="60000"/>
                <a:invGamma/>
                <a:alpha val="50000"/>
              </a:srgbClr>
            </a:prstShdw>
          </a:effec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  <a:sym typeface="Helvetica"/>
              </a:rPr>
              <a:t>2026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  <a:sym typeface="Helvetica"/>
              </a:rPr>
              <a:t>年</a:t>
            </a: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  <a:sym typeface="Helvetica"/>
              </a:rPr>
              <a:t>05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  <a:sym typeface="Helvetica"/>
              </a:rPr>
              <a:t>月</a:t>
            </a: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  <a:sym typeface="Helvetica"/>
              </a:rPr>
              <a:t>22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Helvetica"/>
                <a:sym typeface="Helvetica"/>
              </a:rPr>
              <a:t>日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4C1DA719-B359-15F3-17CE-E3C9655FE1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487" y="316155"/>
            <a:ext cx="4231438" cy="701696"/>
          </a:xfrm>
          <a:prstGeom prst="rect">
            <a:avLst/>
          </a:prstGeom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6F6A2BC5-6C57-BBF4-E29B-2E8952C3B6F8}"/>
              </a:ext>
            </a:extLst>
          </p:cNvPr>
          <p:cNvSpPr txBox="1"/>
          <p:nvPr/>
        </p:nvSpPr>
        <p:spPr>
          <a:xfrm>
            <a:off x="2198700" y="4361032"/>
            <a:ext cx="5682720" cy="5332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09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2D2D2D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Helvetica"/>
                <a:sym typeface="Helvetica"/>
              </a:rPr>
              <a:t>台灣經濟研究院 陳脩德助理研究員</a:t>
            </a:r>
          </a:p>
        </p:txBody>
      </p:sp>
    </p:spTree>
    <p:extLst>
      <p:ext uri="{BB962C8B-B14F-4D97-AF65-F5344CB8AC3E}">
        <p14:creationId xmlns:p14="http://schemas.microsoft.com/office/powerpoint/2010/main" val="1863387368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69278E2-14BB-0DDD-0398-0C72DEB49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6885" y="2002631"/>
            <a:ext cx="9278896" cy="2852737"/>
          </a:xfrm>
        </p:spPr>
        <p:txBody>
          <a:bodyPr>
            <a:normAutofit/>
          </a:bodyPr>
          <a:lstStyle/>
          <a:p>
            <a:pPr algn="l">
              <a:lnSpc>
                <a:spcPct val="110000"/>
              </a:lnSpc>
            </a:pPr>
            <a:r>
              <a:rPr lang="zh-TW" altLang="en-US" dirty="0"/>
              <a:t>壹、計畫介紹</a:t>
            </a:r>
            <a:br>
              <a:rPr lang="en-US" altLang="zh-TW" dirty="0"/>
            </a:br>
            <a:r>
              <a:rPr lang="zh-TW" altLang="en-US" sz="2000" dirty="0"/>
              <a:t> </a:t>
            </a:r>
            <a:br>
              <a:rPr lang="en-US" altLang="zh-TW" dirty="0"/>
            </a:br>
            <a:r>
              <a:rPr lang="zh-TW" altLang="en-US" dirty="0"/>
              <a:t>貳、軟體碳排檢測工具概念驗證</a:t>
            </a:r>
            <a:r>
              <a:rPr lang="en-US" altLang="zh-TW" dirty="0"/>
              <a:t>(</a:t>
            </a:r>
            <a:r>
              <a:rPr lang="en" altLang="zh-TW" dirty="0"/>
              <a:t>Proof      	 Of Concept)</a:t>
            </a:r>
            <a:r>
              <a:rPr lang="zh-TW" altLang="en-US" dirty="0"/>
              <a:t>試驗說明與時程規劃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9779CF9D-0354-BB15-528D-B8E976DBE4B4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9884021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E5FD19-DBDA-CB58-F3E4-50874AFF8F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2664CBD3-8E9D-BE9C-8453-E24E26473644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b="1" smtClean="0"/>
              <a:pPr/>
              <a:t>3</a:t>
            </a:fld>
            <a:endParaRPr lang="zh-TW" altLang="en-US" b="1" dirty="0"/>
          </a:p>
        </p:txBody>
      </p:sp>
      <p:sp>
        <p:nvSpPr>
          <p:cNvPr id="3" name="標題 2">
            <a:extLst>
              <a:ext uri="{FF2B5EF4-FFF2-40B4-BE49-F238E27FC236}">
                <a16:creationId xmlns:a16="http://schemas.microsoft.com/office/drawing/2014/main" id="{9CE16DA0-6719-D3CD-8956-237C3ACEA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壹、計畫介紹</a:t>
            </a:r>
          </a:p>
        </p:txBody>
      </p:sp>
    </p:spTree>
    <p:extLst>
      <p:ext uri="{BB962C8B-B14F-4D97-AF65-F5344CB8AC3E}">
        <p14:creationId xmlns:p14="http://schemas.microsoft.com/office/powerpoint/2010/main" val="102332373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DE8E039-8E24-41CF-42B3-911528B4FB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3118" y="932760"/>
            <a:ext cx="11328400" cy="765175"/>
          </a:xfrm>
        </p:spPr>
        <p:txBody>
          <a:bodyPr>
            <a:normAutofit/>
          </a:bodyPr>
          <a:lstStyle/>
          <a:p>
            <a:r>
              <a:rPr kumimoji="1" lang="en-US" altLang="zh-TW" sz="4400" dirty="0"/>
              <a:t>115</a:t>
            </a:r>
            <a:r>
              <a:rPr kumimoji="1" lang="zh-TW" altLang="en-US" sz="4400" dirty="0"/>
              <a:t>年綠色數位服務規劃及推廣後續 擴充案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8CAD76E5-5B66-E328-28A5-7F1B3F28BE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1029" y="2373398"/>
            <a:ext cx="7089942" cy="2880008"/>
          </a:xfrm>
        </p:spPr>
        <p:txBody>
          <a:bodyPr>
            <a:normAutofit/>
          </a:bodyPr>
          <a:lstStyle/>
          <a:p>
            <a:pPr marL="457200" indent="-457200">
              <a:buFont typeface="+mj-ea"/>
              <a:buAutoNum type="ea1ChtPeriod"/>
            </a:pPr>
            <a:r>
              <a:rPr kumimoji="1" lang="zh-TW" altLang="en-US" sz="3600" b="1" dirty="0">
                <a:solidFill>
                  <a:schemeClr val="accent5">
                    <a:lumMod val="50000"/>
                  </a:schemeClr>
                </a:solidFill>
              </a:rPr>
              <a:t>推動「綠色軟體」相關運作機制</a:t>
            </a:r>
            <a:endParaRPr kumimoji="1" lang="en-US" altLang="zh-TW" sz="36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457200" indent="-457200">
              <a:buFont typeface="+mj-ea"/>
              <a:buAutoNum type="ea1ChtPeriod"/>
            </a:pPr>
            <a:endParaRPr kumimoji="1" lang="en-US" altLang="zh-TW" b="1" dirty="0">
              <a:solidFill>
                <a:schemeClr val="accent5">
                  <a:lumMod val="50000"/>
                </a:schemeClr>
              </a:solidFill>
            </a:endParaRPr>
          </a:p>
          <a:p>
            <a:pPr marL="457200" indent="-457200">
              <a:buFont typeface="+mj-ea"/>
              <a:buAutoNum type="ea1ChtPeriod"/>
            </a:pPr>
            <a:r>
              <a:rPr lang="zh-TW" altLang="zh-TW" sz="3600" b="1" dirty="0">
                <a:solidFill>
                  <a:schemeClr val="accent5">
                    <a:lumMod val="50000"/>
                  </a:schemeClr>
                </a:solidFill>
              </a:rPr>
              <a:t>產業推廣與培訓</a:t>
            </a:r>
            <a:endParaRPr lang="en-US" altLang="zh-TW" sz="36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457200" indent="-457200">
              <a:buFont typeface="+mj-ea"/>
              <a:buAutoNum type="ea1ChtPeriod"/>
            </a:pPr>
            <a:endParaRPr lang="zh-TW" altLang="zh-TW" b="1" dirty="0">
              <a:solidFill>
                <a:schemeClr val="accent5">
                  <a:lumMod val="50000"/>
                </a:schemeClr>
              </a:solidFill>
            </a:endParaRPr>
          </a:p>
          <a:p>
            <a:pPr marL="457200" indent="-457200">
              <a:buFont typeface="+mj-ea"/>
              <a:buAutoNum type="ea1ChtPeriod"/>
            </a:pPr>
            <a:r>
              <a:rPr lang="zh-TW" altLang="zh-TW" sz="3600" b="1" dirty="0">
                <a:solidFill>
                  <a:schemeClr val="accent5">
                    <a:lumMod val="50000"/>
                  </a:schemeClr>
                </a:solidFill>
              </a:rPr>
              <a:t>淨零公共程式的優化與擴充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55A41E6-B5BF-A44A-A002-87F145AE96DA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82757303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3398FF-DA30-5372-C721-28E8D0AA5D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F969C59-ED29-4452-4D8D-0A6A2F02C56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5</a:t>
            </a:fld>
            <a:endParaRPr lang="zh-TW" altLang="en-US" dirty="0"/>
          </a:p>
        </p:txBody>
      </p:sp>
      <p:sp>
        <p:nvSpPr>
          <p:cNvPr id="40" name="Freeform 6">
            <a:extLst>
              <a:ext uri="{FF2B5EF4-FFF2-40B4-BE49-F238E27FC236}">
                <a16:creationId xmlns:a16="http://schemas.microsoft.com/office/drawing/2014/main" id="{B9C1215D-D04F-0288-108D-9FEE2A5331D3}"/>
              </a:ext>
            </a:extLst>
          </p:cNvPr>
          <p:cNvSpPr>
            <a:spLocks/>
          </p:cNvSpPr>
          <p:nvPr/>
        </p:nvSpPr>
        <p:spPr bwMode="auto">
          <a:xfrm>
            <a:off x="525159" y="4159033"/>
            <a:ext cx="6117311" cy="20551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預期成效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id="{C224911B-416B-40FA-37EC-523CC5104087}"/>
              </a:ext>
            </a:extLst>
          </p:cNvPr>
          <p:cNvSpPr>
            <a:spLocks/>
          </p:cNvSpPr>
          <p:nvPr/>
        </p:nvSpPr>
        <p:spPr bwMode="auto">
          <a:xfrm>
            <a:off x="6724514" y="1721276"/>
            <a:ext cx="4949406" cy="44928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  執行方法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標題 1">
            <a:extLst>
              <a:ext uri="{FF2B5EF4-FFF2-40B4-BE49-F238E27FC236}">
                <a16:creationId xmlns:a16="http://schemas.microsoft.com/office/drawing/2014/main" id="{59E77019-CBE9-7425-1732-5521DF32D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1528"/>
            <a:ext cx="10972800" cy="864000"/>
          </a:xfrm>
        </p:spPr>
        <p:txBody>
          <a:bodyPr>
            <a:normAutofit/>
          </a:bodyPr>
          <a:lstStyle/>
          <a:p>
            <a:r>
              <a:rPr lang="zh-TW" altLang="en-US" kern="1200" dirty="0">
                <a:solidFill>
                  <a:sysClr val="windowText" lastClr="000000"/>
                </a:solidFill>
                <a:latin typeface="Calibri"/>
                <a:cs typeface="Times New Roman" panose="02020603050405020304" pitchFamily="18" charset="0"/>
              </a:rPr>
              <a:t>一、推動「綠色軟體」相關運作機制</a:t>
            </a:r>
            <a:r>
              <a:rPr lang="zh-TW" altLang="en-US" sz="3600" kern="1200" dirty="0">
                <a:solidFill>
                  <a:sysClr val="windowText" lastClr="000000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 </a:t>
            </a:r>
            <a:r>
              <a:rPr lang="en-US" altLang="zh-TW" sz="1800" dirty="0">
                <a:latin typeface="+mn-lt"/>
                <a:ea typeface="+mn-ea"/>
              </a:rPr>
              <a:t>(1/4)</a:t>
            </a:r>
            <a:endParaRPr lang="zh-TW" altLang="en-US" sz="1800" dirty="0">
              <a:latin typeface="+mn-lt"/>
              <a:ea typeface="+mn-ea"/>
            </a:endParaRPr>
          </a:p>
        </p:txBody>
      </p:sp>
      <p:sp>
        <p:nvSpPr>
          <p:cNvPr id="43" name="Freeform 6">
            <a:extLst>
              <a:ext uri="{FF2B5EF4-FFF2-40B4-BE49-F238E27FC236}">
                <a16:creationId xmlns:a16="http://schemas.microsoft.com/office/drawing/2014/main" id="{4647A711-10FF-7590-7CFD-93BFB963B66C}"/>
              </a:ext>
            </a:extLst>
          </p:cNvPr>
          <p:cNvSpPr>
            <a:spLocks/>
          </p:cNvSpPr>
          <p:nvPr/>
        </p:nvSpPr>
        <p:spPr bwMode="auto">
          <a:xfrm>
            <a:off x="525160" y="1721276"/>
            <a:ext cx="6117311" cy="22650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執行目的</a:t>
            </a:r>
            <a:endParaRPr lang="en-US" altLang="zh-TW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:a16="http://schemas.microsoft.com/office/drawing/2014/main" id="{6B72C00B-4980-6824-49AB-12BCF378503F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16">
            <a:extLst>
              <a:ext uri="{FF2B5EF4-FFF2-40B4-BE49-F238E27FC236}">
                <a16:creationId xmlns:a16="http://schemas.microsoft.com/office/drawing/2014/main" id="{181F3CFE-7036-438F-4CAC-7AC5BFF675FA}"/>
              </a:ext>
            </a:extLst>
          </p:cNvPr>
          <p:cNvSpPr>
            <a:spLocks noEditPoints="1"/>
          </p:cNvSpPr>
          <p:nvPr/>
        </p:nvSpPr>
        <p:spPr bwMode="auto">
          <a:xfrm>
            <a:off x="6885037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D3E1471F-DEBB-A51B-108E-0E55296621CD}"/>
              </a:ext>
            </a:extLst>
          </p:cNvPr>
          <p:cNvSpPr txBox="1"/>
          <p:nvPr/>
        </p:nvSpPr>
        <p:spPr>
          <a:xfrm>
            <a:off x="685543" y="2180084"/>
            <a:ext cx="5869047" cy="1843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研提我國自願性綠色軟體標章制度之推動模式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研析不同制度模式之特性與適用情境，提供決策參考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規劃具可行性之制度設計方向，強化後續推動基礎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47A6851B-F9FD-CEFF-3B98-4D1D87E561C3}"/>
              </a:ext>
            </a:extLst>
          </p:cNvPr>
          <p:cNvGrpSpPr/>
          <p:nvPr/>
        </p:nvGrpSpPr>
        <p:grpSpPr>
          <a:xfrm>
            <a:off x="510317" y="1037260"/>
            <a:ext cx="11163603" cy="540000"/>
            <a:chOff x="4973381" y="579700"/>
            <a:chExt cx="1079997" cy="5694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8" name="圓角矩形 76">
              <a:extLst>
                <a:ext uri="{FF2B5EF4-FFF2-40B4-BE49-F238E27FC236}">
                  <a16:creationId xmlns:a16="http://schemas.microsoft.com/office/drawing/2014/main" id="{3DA87F8F-01E1-7204-D4CA-249EECCDC0AF}"/>
                </a:ext>
              </a:extLst>
            </p:cNvPr>
            <p:cNvSpPr/>
            <p:nvPr/>
          </p:nvSpPr>
          <p:spPr>
            <a:xfrm>
              <a:off x="4973381" y="579700"/>
              <a:ext cx="1079997" cy="569401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fillRef>
            <a:effectRef idx="2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TW" altLang="en-US"/>
            </a:p>
          </p:txBody>
        </p:sp>
        <p:sp>
          <p:nvSpPr>
            <p:cNvPr id="49" name="圓角矩形 4">
              <a:extLst>
                <a:ext uri="{FF2B5EF4-FFF2-40B4-BE49-F238E27FC236}">
                  <a16:creationId xmlns:a16="http://schemas.microsoft.com/office/drawing/2014/main" id="{A89308CA-FCB5-2B19-E3A6-A74998F121E7}"/>
                </a:ext>
              </a:extLst>
            </p:cNvPr>
            <p:cNvSpPr/>
            <p:nvPr/>
          </p:nvSpPr>
          <p:spPr>
            <a:xfrm>
              <a:off x="4973381" y="628319"/>
              <a:ext cx="1079997" cy="48599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spcBef>
                  <a:spcPct val="0"/>
                </a:spcBef>
              </a:pPr>
              <a:r>
                <a:rPr lang="zh-TW" altLang="en-US" sz="3000" b="1" dirty="0"/>
                <a:t>一、建置「自願性綠色軟體標章」運作模式與推動架構</a:t>
              </a:r>
            </a:p>
          </p:txBody>
        </p:sp>
      </p:grpSp>
      <p:sp>
        <p:nvSpPr>
          <p:cNvPr id="50" name="下箭头 23">
            <a:extLst>
              <a:ext uri="{FF2B5EF4-FFF2-40B4-BE49-F238E27FC236}">
                <a16:creationId xmlns:a16="http://schemas.microsoft.com/office/drawing/2014/main" id="{9F3BC233-C555-3D9D-64B9-FB6FF4D623E7}"/>
              </a:ext>
            </a:extLst>
          </p:cNvPr>
          <p:cNvSpPr/>
          <p:nvPr/>
        </p:nvSpPr>
        <p:spPr>
          <a:xfrm>
            <a:off x="8724127" y="4603408"/>
            <a:ext cx="832294" cy="315571"/>
          </a:xfrm>
          <a:prstGeom prst="downArrow">
            <a:avLst/>
          </a:prstGeom>
          <a:solidFill>
            <a:srgbClr val="9D7B71"/>
          </a:solidFill>
          <a:ln>
            <a:solidFill>
              <a:srgbClr val="9D7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51" name="群組 50">
            <a:extLst>
              <a:ext uri="{FF2B5EF4-FFF2-40B4-BE49-F238E27FC236}">
                <a16:creationId xmlns:a16="http://schemas.microsoft.com/office/drawing/2014/main" id="{7EA581CC-EAF6-5130-84AB-15FF4E059DF8}"/>
              </a:ext>
            </a:extLst>
          </p:cNvPr>
          <p:cNvGrpSpPr/>
          <p:nvPr/>
        </p:nvGrpSpPr>
        <p:grpSpPr>
          <a:xfrm>
            <a:off x="6966619" y="2261346"/>
            <a:ext cx="4445668" cy="990954"/>
            <a:chOff x="4698332" y="1912563"/>
            <a:chExt cx="3525879" cy="369346"/>
          </a:xfrm>
        </p:grpSpPr>
        <p:sp>
          <p:nvSpPr>
            <p:cNvPr id="52" name="圆角矩形 11">
              <a:extLst>
                <a:ext uri="{FF2B5EF4-FFF2-40B4-BE49-F238E27FC236}">
                  <a16:creationId xmlns:a16="http://schemas.microsoft.com/office/drawing/2014/main" id="{84EEC695-D5E9-18A7-4398-284889771D46}"/>
                </a:ext>
              </a:extLst>
            </p:cNvPr>
            <p:cNvSpPr/>
            <p:nvPr/>
          </p:nvSpPr>
          <p:spPr>
            <a:xfrm>
              <a:off x="4698332" y="1912563"/>
              <a:ext cx="3525879" cy="365822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3" name="圆角矩形 3">
              <a:extLst>
                <a:ext uri="{FF2B5EF4-FFF2-40B4-BE49-F238E27FC236}">
                  <a16:creationId xmlns:a16="http://schemas.microsoft.com/office/drawing/2014/main" id="{9F91CA4E-ED7A-AEB6-8DDB-A2259DB4B906}"/>
                </a:ext>
              </a:extLst>
            </p:cNvPr>
            <p:cNvSpPr/>
            <p:nvPr/>
          </p:nvSpPr>
          <p:spPr>
            <a:xfrm>
              <a:off x="4698332" y="1912563"/>
              <a:ext cx="571035" cy="366334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4" name="TextBox 13">
              <a:extLst>
                <a:ext uri="{FF2B5EF4-FFF2-40B4-BE49-F238E27FC236}">
                  <a16:creationId xmlns:a16="http://schemas.microsoft.com/office/drawing/2014/main" id="{12D5E6FA-6B31-D5A7-B3E8-5657A753AB2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18336" y="1958574"/>
              <a:ext cx="770744" cy="272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1.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5" name="矩形 13">
              <a:extLst>
                <a:ext uri="{FF2B5EF4-FFF2-40B4-BE49-F238E27FC236}">
                  <a16:creationId xmlns:a16="http://schemas.microsoft.com/office/drawing/2014/main" id="{A7629B83-BAE1-3795-0E16-D54A4E561A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9368" y="1921739"/>
              <a:ext cx="2781862" cy="360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參考既有標章與驗證機制，綜整政府與民間核發模式之差異</a:t>
              </a:r>
              <a:r>
                <a:rPr lang="zh-TW" altLang="en-US" sz="2000" dirty="0">
                  <a:latin typeface="微軟正黑體 (本文)"/>
                  <a:cs typeface="Times New Roman" panose="02020603050405020304" pitchFamily="18" charset="0"/>
                </a:rPr>
                <a:t>。</a:t>
              </a:r>
              <a:endParaRPr lang="zh-CN" altLang="en-US" sz="2000" dirty="0">
                <a:latin typeface="微軟正黑體 (本文)"/>
                <a:ea typeface="+mj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6" name="群組 55">
            <a:extLst>
              <a:ext uri="{FF2B5EF4-FFF2-40B4-BE49-F238E27FC236}">
                <a16:creationId xmlns:a16="http://schemas.microsoft.com/office/drawing/2014/main" id="{0E9A3B91-B2BC-398A-76A7-02C2BA06C153}"/>
              </a:ext>
            </a:extLst>
          </p:cNvPr>
          <p:cNvGrpSpPr/>
          <p:nvPr/>
        </p:nvGrpSpPr>
        <p:grpSpPr>
          <a:xfrm>
            <a:off x="6966621" y="3583815"/>
            <a:ext cx="4445668" cy="1013997"/>
            <a:chOff x="4683962" y="4319574"/>
            <a:chExt cx="3525879" cy="493464"/>
          </a:xfrm>
        </p:grpSpPr>
        <p:sp>
          <p:nvSpPr>
            <p:cNvPr id="57" name="圆角矩形 18">
              <a:extLst>
                <a:ext uri="{FF2B5EF4-FFF2-40B4-BE49-F238E27FC236}">
                  <a16:creationId xmlns:a16="http://schemas.microsoft.com/office/drawing/2014/main" id="{D24E957F-CC42-448C-AE33-24269ACCBFC1}"/>
                </a:ext>
              </a:extLst>
            </p:cNvPr>
            <p:cNvSpPr/>
            <p:nvPr/>
          </p:nvSpPr>
          <p:spPr>
            <a:xfrm>
              <a:off x="4683962" y="4319574"/>
              <a:ext cx="3525879" cy="48225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8" name="矩形 14">
              <a:extLst>
                <a:ext uri="{FF2B5EF4-FFF2-40B4-BE49-F238E27FC236}">
                  <a16:creationId xmlns:a16="http://schemas.microsoft.com/office/drawing/2014/main" id="{354444AF-7035-E348-DD6F-FCF241BC8B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4994" y="4338902"/>
              <a:ext cx="2954845" cy="474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cs typeface="Times New Roman" panose="02020603050405020304" pitchFamily="18" charset="0"/>
                </a:rPr>
                <a:t>依制度公信力、產業參與及推動彈性等面向進行比較分析。</a:t>
              </a:r>
              <a:endParaRPr lang="zh-TW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9" name="圆角矩形 3">
              <a:extLst>
                <a:ext uri="{FF2B5EF4-FFF2-40B4-BE49-F238E27FC236}">
                  <a16:creationId xmlns:a16="http://schemas.microsoft.com/office/drawing/2014/main" id="{35FBE4B1-75EC-EF45-9DD9-3FC0DDBC5ABC}"/>
                </a:ext>
              </a:extLst>
            </p:cNvPr>
            <p:cNvSpPr/>
            <p:nvPr/>
          </p:nvSpPr>
          <p:spPr>
            <a:xfrm>
              <a:off x="4683962" y="4319574"/>
              <a:ext cx="571035" cy="482250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60" name="TextBox 20">
              <a:extLst>
                <a:ext uri="{FF2B5EF4-FFF2-40B4-BE49-F238E27FC236}">
                  <a16:creationId xmlns:a16="http://schemas.microsoft.com/office/drawing/2014/main" id="{B181882C-2E92-7EB5-2039-9A197971A1B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9843" y="4424410"/>
              <a:ext cx="727445" cy="272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2.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61" name="下箭头 16">
            <a:extLst>
              <a:ext uri="{FF2B5EF4-FFF2-40B4-BE49-F238E27FC236}">
                <a16:creationId xmlns:a16="http://schemas.microsoft.com/office/drawing/2014/main" id="{4D94AF54-6A46-DB8E-B7C2-D2E9DCA7D1D0}"/>
              </a:ext>
            </a:extLst>
          </p:cNvPr>
          <p:cNvSpPr/>
          <p:nvPr/>
        </p:nvSpPr>
        <p:spPr>
          <a:xfrm>
            <a:off x="8726614" y="3245444"/>
            <a:ext cx="832294" cy="315571"/>
          </a:xfrm>
          <a:prstGeom prst="downArrow">
            <a:avLst/>
          </a:prstGeom>
          <a:solidFill>
            <a:srgbClr val="3E6B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68" name="群組 67">
            <a:extLst>
              <a:ext uri="{FF2B5EF4-FFF2-40B4-BE49-F238E27FC236}">
                <a16:creationId xmlns:a16="http://schemas.microsoft.com/office/drawing/2014/main" id="{E82ECEB1-D483-8797-0D1A-63CBE08C5480}"/>
              </a:ext>
            </a:extLst>
          </p:cNvPr>
          <p:cNvGrpSpPr/>
          <p:nvPr/>
        </p:nvGrpSpPr>
        <p:grpSpPr>
          <a:xfrm>
            <a:off x="6966620" y="4954476"/>
            <a:ext cx="4445668" cy="925623"/>
            <a:chOff x="6966620" y="4511909"/>
            <a:chExt cx="4445668" cy="726944"/>
          </a:xfrm>
        </p:grpSpPr>
        <p:sp>
          <p:nvSpPr>
            <p:cNvPr id="69" name="圆角矩形 25">
              <a:extLst>
                <a:ext uri="{FF2B5EF4-FFF2-40B4-BE49-F238E27FC236}">
                  <a16:creationId xmlns:a16="http://schemas.microsoft.com/office/drawing/2014/main" id="{A7726A4E-2EFD-5B21-6EF7-DFE94E262264}"/>
                </a:ext>
              </a:extLst>
            </p:cNvPr>
            <p:cNvSpPr/>
            <p:nvPr/>
          </p:nvSpPr>
          <p:spPr>
            <a:xfrm>
              <a:off x="6966620" y="4511909"/>
              <a:ext cx="4445668" cy="719997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0" name="圆角矩形 3">
              <a:extLst>
                <a:ext uri="{FF2B5EF4-FFF2-40B4-BE49-F238E27FC236}">
                  <a16:creationId xmlns:a16="http://schemas.microsoft.com/office/drawing/2014/main" id="{6E77460D-D95C-DEAC-5ADE-61A39BABC049}"/>
                </a:ext>
              </a:extLst>
            </p:cNvPr>
            <p:cNvSpPr/>
            <p:nvPr/>
          </p:nvSpPr>
          <p:spPr>
            <a:xfrm>
              <a:off x="6966620" y="4511909"/>
              <a:ext cx="720000" cy="719997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1" name="矩形 12">
              <a:extLst>
                <a:ext uri="{FF2B5EF4-FFF2-40B4-BE49-F238E27FC236}">
                  <a16:creationId xmlns:a16="http://schemas.microsoft.com/office/drawing/2014/main" id="{43182722-7C48-D50F-35C9-16ADFD8C8B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6618" y="4530967"/>
              <a:ext cx="3580824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ea typeface="+mj-ea"/>
                  <a:cs typeface="Times New Roman" panose="02020603050405020304" pitchFamily="18" charset="0"/>
                </a:rPr>
                <a:t>研提我國自願性綠色軟體標章制度運作模式與推動架構建議。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2" name="TextBox 27">
              <a:extLst>
                <a:ext uri="{FF2B5EF4-FFF2-40B4-BE49-F238E27FC236}">
                  <a16:creationId xmlns:a16="http://schemas.microsoft.com/office/drawing/2014/main" id="{37171E95-E4CA-57AF-17DC-A359D2395B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0036" y="4681432"/>
              <a:ext cx="917212" cy="406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3.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73" name="文字方塊 72">
            <a:extLst>
              <a:ext uri="{FF2B5EF4-FFF2-40B4-BE49-F238E27FC236}">
                <a16:creationId xmlns:a16="http://schemas.microsoft.com/office/drawing/2014/main" id="{8EE923DA-5494-5E38-4C1E-19D62A213621}"/>
              </a:ext>
            </a:extLst>
          </p:cNvPr>
          <p:cNvSpPr txBox="1"/>
          <p:nvPr/>
        </p:nvSpPr>
        <p:spPr>
          <a:xfrm>
            <a:off x="685543" y="4689492"/>
            <a:ext cx="5760000" cy="14661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4013" marR="0" lvl="1" indent="-354013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/>
                <a:cs typeface="Times New Roman" panose="02020603050405020304" pitchFamily="18" charset="0"/>
              </a:rPr>
              <a:t>明確標章制度之角色分工與治理架構，提升制度運作之協作性與可行性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marR="0" lvl="1" indent="-354013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/>
                <a:cs typeface="Times New Roman" panose="02020603050405020304" pitchFamily="18" charset="0"/>
              </a:rPr>
              <a:t>提出兼具政策引導、產業參與及軟性推動特性之制度運作機制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sp>
        <p:nvSpPr>
          <p:cNvPr id="74" name="Freeform 16">
            <a:extLst>
              <a:ext uri="{FF2B5EF4-FFF2-40B4-BE49-F238E27FC236}">
                <a16:creationId xmlns:a16="http://schemas.microsoft.com/office/drawing/2014/main" id="{F7C7654A-D480-1121-339C-155EB83CFEE8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428031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512067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BB9840-0405-B1E6-565A-74F4B1B273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27C8AD4-75EC-B91D-DA88-07E96C4A8B4A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6</a:t>
            </a:fld>
            <a:endParaRPr lang="zh-TW" altLang="en-US" dirty="0"/>
          </a:p>
        </p:txBody>
      </p:sp>
      <p:sp>
        <p:nvSpPr>
          <p:cNvPr id="40" name="Freeform 6">
            <a:extLst>
              <a:ext uri="{FF2B5EF4-FFF2-40B4-BE49-F238E27FC236}">
                <a16:creationId xmlns:a16="http://schemas.microsoft.com/office/drawing/2014/main" id="{7ED137CA-F773-08D6-D520-5827756B373C}"/>
              </a:ext>
            </a:extLst>
          </p:cNvPr>
          <p:cNvSpPr>
            <a:spLocks/>
          </p:cNvSpPr>
          <p:nvPr/>
        </p:nvSpPr>
        <p:spPr bwMode="auto">
          <a:xfrm>
            <a:off x="525159" y="4081391"/>
            <a:ext cx="6117311" cy="2132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預期成效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id="{4DCFA8C9-9C77-7374-6FD3-07174DBE2B50}"/>
              </a:ext>
            </a:extLst>
          </p:cNvPr>
          <p:cNvSpPr>
            <a:spLocks/>
          </p:cNvSpPr>
          <p:nvPr/>
        </p:nvSpPr>
        <p:spPr bwMode="auto">
          <a:xfrm>
            <a:off x="6724514" y="1721276"/>
            <a:ext cx="4949406" cy="44928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  執行方法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標題 1">
            <a:extLst>
              <a:ext uri="{FF2B5EF4-FFF2-40B4-BE49-F238E27FC236}">
                <a16:creationId xmlns:a16="http://schemas.microsoft.com/office/drawing/2014/main" id="{A3E43588-544A-008D-84F8-2673506FF5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1528"/>
            <a:ext cx="10972800" cy="864000"/>
          </a:xfrm>
        </p:spPr>
        <p:txBody>
          <a:bodyPr>
            <a:normAutofit/>
          </a:bodyPr>
          <a:lstStyle/>
          <a:p>
            <a:r>
              <a:rPr lang="zh-TW" altLang="en-US" kern="1200" dirty="0">
                <a:solidFill>
                  <a:sysClr val="windowText" lastClr="000000"/>
                </a:solidFill>
                <a:latin typeface="Calibri"/>
                <a:cs typeface="Times New Roman" panose="02020603050405020304" pitchFamily="18" charset="0"/>
              </a:rPr>
              <a:t>一、推動「綠色軟體」相關運作機制</a:t>
            </a:r>
            <a:r>
              <a:rPr lang="zh-TW" altLang="en-US" sz="3600" kern="1200" dirty="0">
                <a:solidFill>
                  <a:sysClr val="windowText" lastClr="000000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 </a:t>
            </a:r>
            <a:r>
              <a:rPr lang="en-US" altLang="zh-TW" sz="1800" dirty="0">
                <a:latin typeface="+mn-lt"/>
                <a:ea typeface="+mn-ea"/>
              </a:rPr>
              <a:t>(2/4)</a:t>
            </a:r>
            <a:endParaRPr lang="zh-TW" altLang="en-US" sz="1800" dirty="0">
              <a:latin typeface="+mn-lt"/>
              <a:ea typeface="+mn-ea"/>
            </a:endParaRPr>
          </a:p>
        </p:txBody>
      </p:sp>
      <p:sp>
        <p:nvSpPr>
          <p:cNvPr id="43" name="Freeform 6">
            <a:extLst>
              <a:ext uri="{FF2B5EF4-FFF2-40B4-BE49-F238E27FC236}">
                <a16:creationId xmlns:a16="http://schemas.microsoft.com/office/drawing/2014/main" id="{2D9D8D47-9BFA-16D0-2ADA-CB23BE327F29}"/>
              </a:ext>
            </a:extLst>
          </p:cNvPr>
          <p:cNvSpPr>
            <a:spLocks/>
          </p:cNvSpPr>
          <p:nvPr/>
        </p:nvSpPr>
        <p:spPr bwMode="auto">
          <a:xfrm>
            <a:off x="525160" y="1721276"/>
            <a:ext cx="6117311" cy="22650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執行目的</a:t>
            </a:r>
            <a:endParaRPr lang="en-US" altLang="zh-TW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:a16="http://schemas.microsoft.com/office/drawing/2014/main" id="{552C712A-BD54-5F78-A064-46838712FBA0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16">
            <a:extLst>
              <a:ext uri="{FF2B5EF4-FFF2-40B4-BE49-F238E27FC236}">
                <a16:creationId xmlns:a16="http://schemas.microsoft.com/office/drawing/2014/main" id="{906EA15F-7DCF-7A8B-6209-3117C8019003}"/>
              </a:ext>
            </a:extLst>
          </p:cNvPr>
          <p:cNvSpPr>
            <a:spLocks noEditPoints="1"/>
          </p:cNvSpPr>
          <p:nvPr/>
        </p:nvSpPr>
        <p:spPr bwMode="auto">
          <a:xfrm>
            <a:off x="6885037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D644247C-66FF-D0FE-408D-81B0DCE8E206}"/>
              </a:ext>
            </a:extLst>
          </p:cNvPr>
          <p:cNvSpPr txBox="1"/>
          <p:nvPr/>
        </p:nvSpPr>
        <p:spPr>
          <a:xfrm>
            <a:off x="703815" y="2188625"/>
            <a:ext cx="5760000" cy="1638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2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研提標章申請、審查及核發作業流程</a:t>
            </a:r>
            <a:endParaRPr lang="en-US" altLang="zh-TW" sz="22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2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研析綠色設計導入之佐證資料類型與格式</a:t>
            </a:r>
            <a:endParaRPr lang="en-US" altLang="zh-TW" sz="22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2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透過試辦與輔導機制，驗證制度流程之可行性</a:t>
            </a:r>
            <a:endParaRPr lang="en-US" altLang="zh-TW" sz="22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8CD0678E-AA47-B9F8-5102-B33DE48D228F}"/>
              </a:ext>
            </a:extLst>
          </p:cNvPr>
          <p:cNvGrpSpPr/>
          <p:nvPr/>
        </p:nvGrpSpPr>
        <p:grpSpPr>
          <a:xfrm>
            <a:off x="510317" y="1037260"/>
            <a:ext cx="11163603" cy="540000"/>
            <a:chOff x="4973381" y="579700"/>
            <a:chExt cx="1079997" cy="5694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8" name="圓角矩形 76">
              <a:extLst>
                <a:ext uri="{FF2B5EF4-FFF2-40B4-BE49-F238E27FC236}">
                  <a16:creationId xmlns:a16="http://schemas.microsoft.com/office/drawing/2014/main" id="{FEA26548-F0A1-D20D-F36A-D34A7DA2BFA9}"/>
                </a:ext>
              </a:extLst>
            </p:cNvPr>
            <p:cNvSpPr/>
            <p:nvPr/>
          </p:nvSpPr>
          <p:spPr>
            <a:xfrm>
              <a:off x="4973381" y="579700"/>
              <a:ext cx="1079997" cy="569401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fillRef>
            <a:effectRef idx="2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TW" altLang="en-US"/>
            </a:p>
          </p:txBody>
        </p:sp>
        <p:sp>
          <p:nvSpPr>
            <p:cNvPr id="49" name="圓角矩形 4">
              <a:extLst>
                <a:ext uri="{FF2B5EF4-FFF2-40B4-BE49-F238E27FC236}">
                  <a16:creationId xmlns:a16="http://schemas.microsoft.com/office/drawing/2014/main" id="{5F01A50D-3267-B3C4-84EB-9460E5B1C887}"/>
                </a:ext>
              </a:extLst>
            </p:cNvPr>
            <p:cNvSpPr/>
            <p:nvPr/>
          </p:nvSpPr>
          <p:spPr>
            <a:xfrm>
              <a:off x="4973381" y="628319"/>
              <a:ext cx="1079997" cy="48599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spcBef>
                  <a:spcPct val="0"/>
                </a:spcBef>
              </a:pPr>
              <a:r>
                <a:rPr lang="zh-TW" altLang="en-US" sz="3000" b="1" dirty="0"/>
                <a:t>二、輔導及試辦</a:t>
              </a:r>
              <a:r>
                <a:rPr lang="en-US" altLang="zh-TW" sz="3000" b="1" dirty="0"/>
                <a:t>(</a:t>
              </a:r>
              <a:r>
                <a:rPr lang="zh-TW" altLang="en-US" sz="3000" b="1" dirty="0"/>
                <a:t>建立綠色軟體參與機制</a:t>
              </a:r>
              <a:r>
                <a:rPr lang="en-US" altLang="zh-TW" sz="3000" b="1" dirty="0"/>
                <a:t>)</a:t>
              </a:r>
              <a:endParaRPr lang="zh-TW" altLang="en-US" sz="3000" b="1" dirty="0"/>
            </a:p>
          </p:txBody>
        </p:sp>
      </p:grpSp>
      <p:sp>
        <p:nvSpPr>
          <p:cNvPr id="50" name="下箭头 23">
            <a:extLst>
              <a:ext uri="{FF2B5EF4-FFF2-40B4-BE49-F238E27FC236}">
                <a16:creationId xmlns:a16="http://schemas.microsoft.com/office/drawing/2014/main" id="{B340A5FF-16A2-81E8-13FB-167B40AFE030}"/>
              </a:ext>
            </a:extLst>
          </p:cNvPr>
          <p:cNvSpPr/>
          <p:nvPr/>
        </p:nvSpPr>
        <p:spPr>
          <a:xfrm>
            <a:off x="8724127" y="3993808"/>
            <a:ext cx="832294" cy="315571"/>
          </a:xfrm>
          <a:prstGeom prst="downArrow">
            <a:avLst/>
          </a:prstGeom>
          <a:solidFill>
            <a:srgbClr val="9D7B71"/>
          </a:solidFill>
          <a:ln>
            <a:solidFill>
              <a:srgbClr val="9D7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51" name="群組 50">
            <a:extLst>
              <a:ext uri="{FF2B5EF4-FFF2-40B4-BE49-F238E27FC236}">
                <a16:creationId xmlns:a16="http://schemas.microsoft.com/office/drawing/2014/main" id="{F3CF8D0D-0C1C-F526-ECE3-A3B67DF31B54}"/>
              </a:ext>
            </a:extLst>
          </p:cNvPr>
          <p:cNvGrpSpPr/>
          <p:nvPr/>
        </p:nvGrpSpPr>
        <p:grpSpPr>
          <a:xfrm>
            <a:off x="6966619" y="2261346"/>
            <a:ext cx="4445668" cy="725918"/>
            <a:chOff x="4698332" y="1912563"/>
            <a:chExt cx="3525879" cy="369345"/>
          </a:xfrm>
        </p:grpSpPr>
        <p:sp>
          <p:nvSpPr>
            <p:cNvPr id="52" name="圆角矩形 11">
              <a:extLst>
                <a:ext uri="{FF2B5EF4-FFF2-40B4-BE49-F238E27FC236}">
                  <a16:creationId xmlns:a16="http://schemas.microsoft.com/office/drawing/2014/main" id="{E2F66AF8-629D-E91E-F9DF-B78F2AE237B7}"/>
                </a:ext>
              </a:extLst>
            </p:cNvPr>
            <p:cNvSpPr/>
            <p:nvPr/>
          </p:nvSpPr>
          <p:spPr>
            <a:xfrm>
              <a:off x="4698332" y="1912563"/>
              <a:ext cx="3525879" cy="365822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3" name="圆角矩形 3">
              <a:extLst>
                <a:ext uri="{FF2B5EF4-FFF2-40B4-BE49-F238E27FC236}">
                  <a16:creationId xmlns:a16="http://schemas.microsoft.com/office/drawing/2014/main" id="{9D955DF7-0AEC-C46A-B8FC-C9293A165730}"/>
                </a:ext>
              </a:extLst>
            </p:cNvPr>
            <p:cNvSpPr/>
            <p:nvPr/>
          </p:nvSpPr>
          <p:spPr>
            <a:xfrm>
              <a:off x="4698332" y="1912563"/>
              <a:ext cx="571035" cy="366334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4" name="TextBox 13">
              <a:extLst>
                <a:ext uri="{FF2B5EF4-FFF2-40B4-BE49-F238E27FC236}">
                  <a16:creationId xmlns:a16="http://schemas.microsoft.com/office/drawing/2014/main" id="{776B2F4A-6B67-344A-CD43-BBE242533A0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18336" y="1958574"/>
              <a:ext cx="770744" cy="272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1.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5" name="矩形 13">
              <a:extLst>
                <a:ext uri="{FF2B5EF4-FFF2-40B4-BE49-F238E27FC236}">
                  <a16:creationId xmlns:a16="http://schemas.microsoft.com/office/drawing/2014/main" id="{3FEB7E41-5713-D4E7-73EC-6ADF7856E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9368" y="1921738"/>
              <a:ext cx="2781862" cy="360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latin typeface="微軟正黑體 (本文)"/>
                  <a:cs typeface="Times New Roman" panose="02020603050405020304" pitchFamily="18" charset="0"/>
                </a:rPr>
                <a:t>規劃標章申請、審查、檢測及核發作業流程。</a:t>
              </a:r>
              <a:endParaRPr lang="zh-CN" altLang="en-US" sz="2000" dirty="0">
                <a:latin typeface="微軟正黑體 (本文)"/>
                <a:ea typeface="+mj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6" name="群組 55">
            <a:extLst>
              <a:ext uri="{FF2B5EF4-FFF2-40B4-BE49-F238E27FC236}">
                <a16:creationId xmlns:a16="http://schemas.microsoft.com/office/drawing/2014/main" id="{24A8A898-BA81-218C-7F09-221C27868404}"/>
              </a:ext>
            </a:extLst>
          </p:cNvPr>
          <p:cNvGrpSpPr/>
          <p:nvPr/>
        </p:nvGrpSpPr>
        <p:grpSpPr>
          <a:xfrm>
            <a:off x="6966621" y="3266311"/>
            <a:ext cx="4445668" cy="736747"/>
            <a:chOff x="4683962" y="4319574"/>
            <a:chExt cx="3525879" cy="493467"/>
          </a:xfrm>
        </p:grpSpPr>
        <p:sp>
          <p:nvSpPr>
            <p:cNvPr id="57" name="圆角矩形 18">
              <a:extLst>
                <a:ext uri="{FF2B5EF4-FFF2-40B4-BE49-F238E27FC236}">
                  <a16:creationId xmlns:a16="http://schemas.microsoft.com/office/drawing/2014/main" id="{4CDCE2BA-A006-8C24-647D-FC8D5A06D169}"/>
                </a:ext>
              </a:extLst>
            </p:cNvPr>
            <p:cNvSpPr/>
            <p:nvPr/>
          </p:nvSpPr>
          <p:spPr>
            <a:xfrm>
              <a:off x="4683962" y="4319574"/>
              <a:ext cx="3525879" cy="48225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8" name="矩形 14">
              <a:extLst>
                <a:ext uri="{FF2B5EF4-FFF2-40B4-BE49-F238E27FC236}">
                  <a16:creationId xmlns:a16="http://schemas.microsoft.com/office/drawing/2014/main" id="{2D1ADC62-99D7-CC3F-2BA6-9DAFBEFE61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4994" y="4338905"/>
              <a:ext cx="2839968" cy="474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cs typeface="Times New Roman" panose="02020603050405020304" pitchFamily="18" charset="0"/>
                </a:rPr>
                <a:t>研析綠色設計佐證資料之類型與格式。</a:t>
              </a:r>
              <a:endParaRPr lang="zh-TW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9" name="圆角矩形 3">
              <a:extLst>
                <a:ext uri="{FF2B5EF4-FFF2-40B4-BE49-F238E27FC236}">
                  <a16:creationId xmlns:a16="http://schemas.microsoft.com/office/drawing/2014/main" id="{393758CD-2FB7-7996-4858-702FE11FB2B2}"/>
                </a:ext>
              </a:extLst>
            </p:cNvPr>
            <p:cNvSpPr/>
            <p:nvPr/>
          </p:nvSpPr>
          <p:spPr>
            <a:xfrm>
              <a:off x="4683962" y="4319574"/>
              <a:ext cx="571035" cy="482250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60" name="TextBox 20">
              <a:extLst>
                <a:ext uri="{FF2B5EF4-FFF2-40B4-BE49-F238E27FC236}">
                  <a16:creationId xmlns:a16="http://schemas.microsoft.com/office/drawing/2014/main" id="{DF855AF0-E4CE-354A-4558-C458F52344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9843" y="4424410"/>
              <a:ext cx="727445" cy="272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2.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61" name="下箭头 16">
            <a:extLst>
              <a:ext uri="{FF2B5EF4-FFF2-40B4-BE49-F238E27FC236}">
                <a16:creationId xmlns:a16="http://schemas.microsoft.com/office/drawing/2014/main" id="{3DC061DF-4027-D5FC-3435-D834B272FE0C}"/>
              </a:ext>
            </a:extLst>
          </p:cNvPr>
          <p:cNvSpPr/>
          <p:nvPr/>
        </p:nvSpPr>
        <p:spPr>
          <a:xfrm>
            <a:off x="8726614" y="2966044"/>
            <a:ext cx="832294" cy="315571"/>
          </a:xfrm>
          <a:prstGeom prst="downArrow">
            <a:avLst/>
          </a:prstGeom>
          <a:solidFill>
            <a:srgbClr val="3E6B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62" name="群組 61">
            <a:extLst>
              <a:ext uri="{FF2B5EF4-FFF2-40B4-BE49-F238E27FC236}">
                <a16:creationId xmlns:a16="http://schemas.microsoft.com/office/drawing/2014/main" id="{2F0BCE99-DC6F-E8CC-F6EF-7B59D3BD5A8A}"/>
              </a:ext>
            </a:extLst>
          </p:cNvPr>
          <p:cNvGrpSpPr/>
          <p:nvPr/>
        </p:nvGrpSpPr>
        <p:grpSpPr>
          <a:xfrm>
            <a:off x="6966619" y="5312046"/>
            <a:ext cx="4445668" cy="738902"/>
            <a:chOff x="4683962" y="4319574"/>
            <a:chExt cx="3525879" cy="494912"/>
          </a:xfrm>
        </p:grpSpPr>
        <p:sp>
          <p:nvSpPr>
            <p:cNvPr id="63" name="圆角矩形 18">
              <a:extLst>
                <a:ext uri="{FF2B5EF4-FFF2-40B4-BE49-F238E27FC236}">
                  <a16:creationId xmlns:a16="http://schemas.microsoft.com/office/drawing/2014/main" id="{B58CA05B-5B5F-2D83-D334-018BC8F1C4F1}"/>
                </a:ext>
              </a:extLst>
            </p:cNvPr>
            <p:cNvSpPr/>
            <p:nvPr/>
          </p:nvSpPr>
          <p:spPr>
            <a:xfrm>
              <a:off x="4683962" y="4319574"/>
              <a:ext cx="3525879" cy="48225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64" name="矩形 14">
              <a:extLst>
                <a:ext uri="{FF2B5EF4-FFF2-40B4-BE49-F238E27FC236}">
                  <a16:creationId xmlns:a16="http://schemas.microsoft.com/office/drawing/2014/main" id="{72141A14-A788-2975-02DF-7386364A0D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4996" y="4340348"/>
              <a:ext cx="2839968" cy="4741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/>
                <a:t>輔導廠商完成申請與檢測實作，完善流程及標準文件設計。</a:t>
              </a:r>
              <a:endParaRPr lang="zh-TW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65" name="圆角矩形 3">
              <a:extLst>
                <a:ext uri="{FF2B5EF4-FFF2-40B4-BE49-F238E27FC236}">
                  <a16:creationId xmlns:a16="http://schemas.microsoft.com/office/drawing/2014/main" id="{EDFCE9F4-C091-E8C7-9B6B-231BF7CED99A}"/>
                </a:ext>
              </a:extLst>
            </p:cNvPr>
            <p:cNvSpPr/>
            <p:nvPr/>
          </p:nvSpPr>
          <p:spPr>
            <a:xfrm>
              <a:off x="4683962" y="4319574"/>
              <a:ext cx="571035" cy="482250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66" name="TextBox 20">
              <a:extLst>
                <a:ext uri="{FF2B5EF4-FFF2-40B4-BE49-F238E27FC236}">
                  <a16:creationId xmlns:a16="http://schemas.microsoft.com/office/drawing/2014/main" id="{8F01A46A-C80E-B08D-C04A-51A26C9C92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9843" y="4424411"/>
              <a:ext cx="415153" cy="272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4.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67" name="下箭头 16">
            <a:extLst>
              <a:ext uri="{FF2B5EF4-FFF2-40B4-BE49-F238E27FC236}">
                <a16:creationId xmlns:a16="http://schemas.microsoft.com/office/drawing/2014/main" id="{86956A7B-20BF-E25E-2B1B-8B520CC55D94}"/>
              </a:ext>
            </a:extLst>
          </p:cNvPr>
          <p:cNvSpPr/>
          <p:nvPr/>
        </p:nvSpPr>
        <p:spPr>
          <a:xfrm>
            <a:off x="8726612" y="5011775"/>
            <a:ext cx="832294" cy="315571"/>
          </a:xfrm>
          <a:prstGeom prst="downArrow">
            <a:avLst/>
          </a:prstGeom>
          <a:solidFill>
            <a:srgbClr val="3E6B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68" name="群組 67">
            <a:extLst>
              <a:ext uri="{FF2B5EF4-FFF2-40B4-BE49-F238E27FC236}">
                <a16:creationId xmlns:a16="http://schemas.microsoft.com/office/drawing/2014/main" id="{7FCF1DB2-9E4A-93B2-4C93-A05FBF003E40}"/>
              </a:ext>
            </a:extLst>
          </p:cNvPr>
          <p:cNvGrpSpPr/>
          <p:nvPr/>
        </p:nvGrpSpPr>
        <p:grpSpPr>
          <a:xfrm>
            <a:off x="6966620" y="4294077"/>
            <a:ext cx="4445668" cy="726944"/>
            <a:chOff x="6966620" y="4511909"/>
            <a:chExt cx="4445668" cy="726944"/>
          </a:xfrm>
        </p:grpSpPr>
        <p:sp>
          <p:nvSpPr>
            <p:cNvPr id="69" name="圆角矩形 25">
              <a:extLst>
                <a:ext uri="{FF2B5EF4-FFF2-40B4-BE49-F238E27FC236}">
                  <a16:creationId xmlns:a16="http://schemas.microsoft.com/office/drawing/2014/main" id="{555F0A5C-1B17-5D1B-5AD3-9962542FC314}"/>
                </a:ext>
              </a:extLst>
            </p:cNvPr>
            <p:cNvSpPr/>
            <p:nvPr/>
          </p:nvSpPr>
          <p:spPr>
            <a:xfrm>
              <a:off x="6966620" y="4511909"/>
              <a:ext cx="4445668" cy="719997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0" name="圆角矩形 3">
              <a:extLst>
                <a:ext uri="{FF2B5EF4-FFF2-40B4-BE49-F238E27FC236}">
                  <a16:creationId xmlns:a16="http://schemas.microsoft.com/office/drawing/2014/main" id="{76755F96-D7F8-E802-A2C5-5C4D4EBA9BB2}"/>
                </a:ext>
              </a:extLst>
            </p:cNvPr>
            <p:cNvSpPr/>
            <p:nvPr/>
          </p:nvSpPr>
          <p:spPr>
            <a:xfrm>
              <a:off x="6966620" y="4511909"/>
              <a:ext cx="720000" cy="719997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1" name="矩形 12">
              <a:extLst>
                <a:ext uri="{FF2B5EF4-FFF2-40B4-BE49-F238E27FC236}">
                  <a16:creationId xmlns:a16="http://schemas.microsoft.com/office/drawing/2014/main" id="{94D45629-AB85-4389-D842-A29EAA3ADE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6618" y="4530967"/>
              <a:ext cx="3580824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ea typeface="+mj-ea"/>
                  <a:cs typeface="Times New Roman" panose="02020603050405020304" pitchFamily="18" charset="0"/>
                </a:rPr>
                <a:t>透過宣傳說明會，開放並輔導至少</a:t>
              </a:r>
              <a:r>
                <a:rPr lang="en-US" altLang="zh-TW" sz="2000" dirty="0">
                  <a:ea typeface="+mj-ea"/>
                  <a:cs typeface="Times New Roman" panose="02020603050405020304" pitchFamily="18" charset="0"/>
                </a:rPr>
                <a:t>2</a:t>
              </a:r>
              <a:r>
                <a:rPr lang="zh-TW" altLang="en-US" sz="2000" dirty="0">
                  <a:ea typeface="+mj-ea"/>
                  <a:cs typeface="Times New Roman" panose="02020603050405020304" pitchFamily="18" charset="0"/>
                </a:rPr>
                <a:t>家廠商參與試辦。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2" name="TextBox 27">
              <a:extLst>
                <a:ext uri="{FF2B5EF4-FFF2-40B4-BE49-F238E27FC236}">
                  <a16:creationId xmlns:a16="http://schemas.microsoft.com/office/drawing/2014/main" id="{BB35C4FD-A439-D64C-7977-5D9873CA22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0036" y="4681432"/>
              <a:ext cx="917212" cy="406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3.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73" name="文字方塊 72">
            <a:extLst>
              <a:ext uri="{FF2B5EF4-FFF2-40B4-BE49-F238E27FC236}">
                <a16:creationId xmlns:a16="http://schemas.microsoft.com/office/drawing/2014/main" id="{86FFD584-9AFB-A866-5474-085B8D506A00}"/>
              </a:ext>
            </a:extLst>
          </p:cNvPr>
          <p:cNvSpPr txBox="1"/>
          <p:nvPr/>
        </p:nvSpPr>
        <p:spPr>
          <a:xfrm>
            <a:off x="703815" y="4634995"/>
            <a:ext cx="5760000" cy="1227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4013" marR="0" lvl="1" indent="-354013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TW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/>
                <a:cs typeface="Times New Roman" panose="02020603050405020304" pitchFamily="18" charset="0"/>
              </a:rPr>
              <a:t>提升申請與審查作業之明確性與可操作性。</a:t>
            </a:r>
            <a:endParaRPr kumimoji="0" lang="en-US" altLang="zh-TW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marR="0" lvl="1" indent="-354013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TW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/>
                <a:cs typeface="Times New Roman" panose="02020603050405020304" pitchFamily="18" charset="0"/>
              </a:rPr>
              <a:t>驗證制度設計於實務操作面之可行性，並累積試辦案例與執行經驗</a:t>
            </a:r>
            <a:endParaRPr kumimoji="0" lang="en-US" altLang="zh-TW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sp>
        <p:nvSpPr>
          <p:cNvPr id="74" name="Freeform 16">
            <a:extLst>
              <a:ext uri="{FF2B5EF4-FFF2-40B4-BE49-F238E27FC236}">
                <a16:creationId xmlns:a16="http://schemas.microsoft.com/office/drawing/2014/main" id="{D1EF0382-E4F1-18DE-BD0D-A879A2160BC2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424221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1595033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DA881B-F36F-1FB3-8571-A693C64A74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12BE4A03-5E35-2202-DA8C-C16FB67B8939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7</a:t>
            </a:fld>
            <a:endParaRPr lang="zh-TW" altLang="en-US" dirty="0"/>
          </a:p>
        </p:txBody>
      </p:sp>
      <p:sp>
        <p:nvSpPr>
          <p:cNvPr id="40" name="Freeform 6">
            <a:extLst>
              <a:ext uri="{FF2B5EF4-FFF2-40B4-BE49-F238E27FC236}">
                <a16:creationId xmlns:a16="http://schemas.microsoft.com/office/drawing/2014/main" id="{632BF14D-DD4F-9C35-252D-769B66E899DF}"/>
              </a:ext>
            </a:extLst>
          </p:cNvPr>
          <p:cNvSpPr>
            <a:spLocks/>
          </p:cNvSpPr>
          <p:nvPr/>
        </p:nvSpPr>
        <p:spPr bwMode="auto">
          <a:xfrm>
            <a:off x="525159" y="3930433"/>
            <a:ext cx="6117311" cy="22837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預期成效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id="{25A6E889-35C7-47BD-9A4D-7ACEEB29FFAE}"/>
              </a:ext>
            </a:extLst>
          </p:cNvPr>
          <p:cNvSpPr>
            <a:spLocks/>
          </p:cNvSpPr>
          <p:nvPr/>
        </p:nvSpPr>
        <p:spPr bwMode="auto">
          <a:xfrm>
            <a:off x="6724514" y="1721276"/>
            <a:ext cx="4949406" cy="44928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  執行方法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標題 1">
            <a:extLst>
              <a:ext uri="{FF2B5EF4-FFF2-40B4-BE49-F238E27FC236}">
                <a16:creationId xmlns:a16="http://schemas.microsoft.com/office/drawing/2014/main" id="{500A7109-0AC2-4B7C-D54D-077CB5DEB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1528"/>
            <a:ext cx="10972800" cy="864000"/>
          </a:xfrm>
        </p:spPr>
        <p:txBody>
          <a:bodyPr>
            <a:normAutofit/>
          </a:bodyPr>
          <a:lstStyle/>
          <a:p>
            <a:r>
              <a:rPr lang="zh-TW" altLang="en-US" kern="1200" dirty="0">
                <a:solidFill>
                  <a:sysClr val="windowText" lastClr="000000"/>
                </a:solidFill>
                <a:latin typeface="Calibri"/>
                <a:cs typeface="Times New Roman" panose="02020603050405020304" pitchFamily="18" charset="0"/>
              </a:rPr>
              <a:t>一、推動「綠色軟體」相關運作機制</a:t>
            </a:r>
            <a:r>
              <a:rPr lang="zh-TW" altLang="en-US" sz="3600" kern="1200" dirty="0">
                <a:solidFill>
                  <a:sysClr val="windowText" lastClr="000000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 </a:t>
            </a:r>
            <a:r>
              <a:rPr lang="en-US" altLang="zh-TW" sz="1800" dirty="0">
                <a:latin typeface="+mn-lt"/>
                <a:ea typeface="+mn-ea"/>
              </a:rPr>
              <a:t>(3/4)</a:t>
            </a:r>
            <a:endParaRPr lang="zh-TW" altLang="en-US" sz="1800" dirty="0">
              <a:latin typeface="+mn-lt"/>
              <a:ea typeface="+mn-ea"/>
            </a:endParaRPr>
          </a:p>
        </p:txBody>
      </p:sp>
      <p:sp>
        <p:nvSpPr>
          <p:cNvPr id="43" name="Freeform 6">
            <a:extLst>
              <a:ext uri="{FF2B5EF4-FFF2-40B4-BE49-F238E27FC236}">
                <a16:creationId xmlns:a16="http://schemas.microsoft.com/office/drawing/2014/main" id="{27715B34-BF1B-BC58-6F40-378601731F3F}"/>
              </a:ext>
            </a:extLst>
          </p:cNvPr>
          <p:cNvSpPr>
            <a:spLocks/>
          </p:cNvSpPr>
          <p:nvPr/>
        </p:nvSpPr>
        <p:spPr bwMode="auto">
          <a:xfrm>
            <a:off x="525160" y="1721277"/>
            <a:ext cx="6117311" cy="207796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執行目的</a:t>
            </a:r>
            <a:endParaRPr lang="en-US" altLang="zh-TW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:a16="http://schemas.microsoft.com/office/drawing/2014/main" id="{C5B995D4-2036-BA80-03B7-B2B27569ACC1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16">
            <a:extLst>
              <a:ext uri="{FF2B5EF4-FFF2-40B4-BE49-F238E27FC236}">
                <a16:creationId xmlns:a16="http://schemas.microsoft.com/office/drawing/2014/main" id="{FEDD2E5C-0916-B798-41B2-1499AC7842C0}"/>
              </a:ext>
            </a:extLst>
          </p:cNvPr>
          <p:cNvSpPr>
            <a:spLocks noEditPoints="1"/>
          </p:cNvSpPr>
          <p:nvPr/>
        </p:nvSpPr>
        <p:spPr bwMode="auto">
          <a:xfrm>
            <a:off x="6885037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0841F221-C21F-DC89-D6B9-E08F0DFC415C}"/>
              </a:ext>
            </a:extLst>
          </p:cNvPr>
          <p:cNvSpPr txBox="1"/>
          <p:nvPr/>
        </p:nvSpPr>
        <p:spPr>
          <a:xfrm>
            <a:off x="703815" y="2188625"/>
            <a:ext cx="5760000" cy="1466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持續掌握綠色軟體與綠色數位服務之國際發展趨勢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透過國際交流機制，借鏡制度設計與推動經驗，作為我國自願性綠色軟體標章制度精進之參考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C9A21A54-ACF6-8817-250F-6D31260F244E}"/>
              </a:ext>
            </a:extLst>
          </p:cNvPr>
          <p:cNvGrpSpPr/>
          <p:nvPr/>
        </p:nvGrpSpPr>
        <p:grpSpPr>
          <a:xfrm>
            <a:off x="510317" y="1037260"/>
            <a:ext cx="11163603" cy="540000"/>
            <a:chOff x="4973381" y="579700"/>
            <a:chExt cx="1079997" cy="5694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8" name="圓角矩形 76">
              <a:extLst>
                <a:ext uri="{FF2B5EF4-FFF2-40B4-BE49-F238E27FC236}">
                  <a16:creationId xmlns:a16="http://schemas.microsoft.com/office/drawing/2014/main" id="{1EF90F55-CB6E-2A3D-E159-3DADE696529A}"/>
                </a:ext>
              </a:extLst>
            </p:cNvPr>
            <p:cNvSpPr/>
            <p:nvPr/>
          </p:nvSpPr>
          <p:spPr>
            <a:xfrm>
              <a:off x="4973381" y="579700"/>
              <a:ext cx="1079997" cy="569401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fillRef>
            <a:effectRef idx="2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TW" altLang="en-US"/>
            </a:p>
          </p:txBody>
        </p:sp>
        <p:sp>
          <p:nvSpPr>
            <p:cNvPr id="49" name="圓角矩形 4">
              <a:extLst>
                <a:ext uri="{FF2B5EF4-FFF2-40B4-BE49-F238E27FC236}">
                  <a16:creationId xmlns:a16="http://schemas.microsoft.com/office/drawing/2014/main" id="{D1B54F38-66B7-F1A1-C01C-72F8B45FE765}"/>
                </a:ext>
              </a:extLst>
            </p:cNvPr>
            <p:cNvSpPr/>
            <p:nvPr/>
          </p:nvSpPr>
          <p:spPr>
            <a:xfrm>
              <a:off x="4973381" y="628319"/>
              <a:ext cx="1079997" cy="48599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spcBef>
                  <a:spcPct val="0"/>
                </a:spcBef>
              </a:pPr>
              <a:r>
                <a:rPr lang="zh-TW" altLang="en-US" sz="3000" b="1" dirty="0"/>
                <a:t>三、追蹤國際趨勢並提升國際連結性</a:t>
              </a:r>
            </a:p>
          </p:txBody>
        </p:sp>
      </p:grpSp>
      <p:sp>
        <p:nvSpPr>
          <p:cNvPr id="50" name="下箭头 23">
            <a:extLst>
              <a:ext uri="{FF2B5EF4-FFF2-40B4-BE49-F238E27FC236}">
                <a16:creationId xmlns:a16="http://schemas.microsoft.com/office/drawing/2014/main" id="{2E3369A2-F288-7FE7-656C-859A90BA09FF}"/>
              </a:ext>
            </a:extLst>
          </p:cNvPr>
          <p:cNvSpPr/>
          <p:nvPr/>
        </p:nvSpPr>
        <p:spPr>
          <a:xfrm>
            <a:off x="8724127" y="4603408"/>
            <a:ext cx="832294" cy="315571"/>
          </a:xfrm>
          <a:prstGeom prst="downArrow">
            <a:avLst/>
          </a:prstGeom>
          <a:solidFill>
            <a:srgbClr val="9D7B71"/>
          </a:solidFill>
          <a:ln>
            <a:solidFill>
              <a:srgbClr val="9D7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51" name="群組 50">
            <a:extLst>
              <a:ext uri="{FF2B5EF4-FFF2-40B4-BE49-F238E27FC236}">
                <a16:creationId xmlns:a16="http://schemas.microsoft.com/office/drawing/2014/main" id="{16D41C84-2056-159E-AB84-A139FBCEC116}"/>
              </a:ext>
            </a:extLst>
          </p:cNvPr>
          <p:cNvGrpSpPr/>
          <p:nvPr/>
        </p:nvGrpSpPr>
        <p:grpSpPr>
          <a:xfrm>
            <a:off x="6966619" y="2261347"/>
            <a:ext cx="4445668" cy="982873"/>
            <a:chOff x="4698332" y="1912563"/>
            <a:chExt cx="3525879" cy="366334"/>
          </a:xfrm>
        </p:grpSpPr>
        <p:sp>
          <p:nvSpPr>
            <p:cNvPr id="52" name="圆角矩形 11">
              <a:extLst>
                <a:ext uri="{FF2B5EF4-FFF2-40B4-BE49-F238E27FC236}">
                  <a16:creationId xmlns:a16="http://schemas.microsoft.com/office/drawing/2014/main" id="{E18B0FE3-AD06-26CC-8F16-D2A9146A92DB}"/>
                </a:ext>
              </a:extLst>
            </p:cNvPr>
            <p:cNvSpPr/>
            <p:nvPr/>
          </p:nvSpPr>
          <p:spPr>
            <a:xfrm>
              <a:off x="4698332" y="1912563"/>
              <a:ext cx="3525879" cy="365822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3" name="圆角矩形 3">
              <a:extLst>
                <a:ext uri="{FF2B5EF4-FFF2-40B4-BE49-F238E27FC236}">
                  <a16:creationId xmlns:a16="http://schemas.microsoft.com/office/drawing/2014/main" id="{7E42109B-B5D8-78C9-C2D4-875BCC61A0B1}"/>
                </a:ext>
              </a:extLst>
            </p:cNvPr>
            <p:cNvSpPr/>
            <p:nvPr/>
          </p:nvSpPr>
          <p:spPr>
            <a:xfrm>
              <a:off x="4698332" y="1912563"/>
              <a:ext cx="571035" cy="366334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4" name="TextBox 13">
              <a:extLst>
                <a:ext uri="{FF2B5EF4-FFF2-40B4-BE49-F238E27FC236}">
                  <a16:creationId xmlns:a16="http://schemas.microsoft.com/office/drawing/2014/main" id="{8456C5D8-F05C-3560-EF6E-38F5ADA401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18336" y="1958574"/>
              <a:ext cx="770744" cy="272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1.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5" name="矩形 13">
              <a:extLst>
                <a:ext uri="{FF2B5EF4-FFF2-40B4-BE49-F238E27FC236}">
                  <a16:creationId xmlns:a16="http://schemas.microsoft.com/office/drawing/2014/main" id="{5D562637-4ABF-ADED-9C8B-89BA13483C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9368" y="1969903"/>
              <a:ext cx="2781862" cy="2638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持續蒐整國際政策倡議、制度發展及技術與產業推動情形</a:t>
              </a:r>
              <a:r>
                <a:rPr lang="zh-TW" altLang="en-US" sz="2000" dirty="0">
                  <a:latin typeface="微軟正黑體 (本文)"/>
                  <a:cs typeface="Times New Roman" panose="02020603050405020304" pitchFamily="18" charset="0"/>
                </a:rPr>
                <a:t>。</a:t>
              </a:r>
              <a:endParaRPr lang="zh-CN" altLang="en-US" sz="2000" dirty="0">
                <a:latin typeface="微軟正黑體 (本文)"/>
                <a:ea typeface="+mj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6" name="群組 55">
            <a:extLst>
              <a:ext uri="{FF2B5EF4-FFF2-40B4-BE49-F238E27FC236}">
                <a16:creationId xmlns:a16="http://schemas.microsoft.com/office/drawing/2014/main" id="{D357948D-79A3-1E7C-53FC-6140860298F4}"/>
              </a:ext>
            </a:extLst>
          </p:cNvPr>
          <p:cNvGrpSpPr/>
          <p:nvPr/>
        </p:nvGrpSpPr>
        <p:grpSpPr>
          <a:xfrm>
            <a:off x="6966621" y="3583816"/>
            <a:ext cx="4445668" cy="990954"/>
            <a:chOff x="4683962" y="4319574"/>
            <a:chExt cx="3525879" cy="482250"/>
          </a:xfrm>
        </p:grpSpPr>
        <p:sp>
          <p:nvSpPr>
            <p:cNvPr id="57" name="圆角矩形 18">
              <a:extLst>
                <a:ext uri="{FF2B5EF4-FFF2-40B4-BE49-F238E27FC236}">
                  <a16:creationId xmlns:a16="http://schemas.microsoft.com/office/drawing/2014/main" id="{7B246ECD-AA24-A6F5-A59D-B210A1A18D88}"/>
                </a:ext>
              </a:extLst>
            </p:cNvPr>
            <p:cNvSpPr/>
            <p:nvPr/>
          </p:nvSpPr>
          <p:spPr>
            <a:xfrm>
              <a:off x="4683962" y="4319574"/>
              <a:ext cx="3525879" cy="48225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8" name="矩形 14">
              <a:extLst>
                <a:ext uri="{FF2B5EF4-FFF2-40B4-BE49-F238E27FC236}">
                  <a16:creationId xmlns:a16="http://schemas.microsoft.com/office/drawing/2014/main" id="{21AB5F6A-1FB3-9CDF-B9BD-52EDFE32E1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4994" y="4403723"/>
              <a:ext cx="2954845" cy="3444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cs typeface="Times New Roman" panose="02020603050405020304" pitchFamily="18" charset="0"/>
                </a:rPr>
                <a:t>透過線上會議或文件交流，建立國際交流管道。</a:t>
              </a:r>
              <a:endParaRPr lang="zh-TW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9" name="圆角矩形 3">
              <a:extLst>
                <a:ext uri="{FF2B5EF4-FFF2-40B4-BE49-F238E27FC236}">
                  <a16:creationId xmlns:a16="http://schemas.microsoft.com/office/drawing/2014/main" id="{6F56F3B4-B56E-70B1-94FB-BDCA55DFA6E8}"/>
                </a:ext>
              </a:extLst>
            </p:cNvPr>
            <p:cNvSpPr/>
            <p:nvPr/>
          </p:nvSpPr>
          <p:spPr>
            <a:xfrm>
              <a:off x="4683962" y="4319574"/>
              <a:ext cx="571035" cy="482250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60" name="TextBox 20">
              <a:extLst>
                <a:ext uri="{FF2B5EF4-FFF2-40B4-BE49-F238E27FC236}">
                  <a16:creationId xmlns:a16="http://schemas.microsoft.com/office/drawing/2014/main" id="{C001BF67-CDD8-7F0C-375E-7875B8A512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9843" y="4424410"/>
              <a:ext cx="727445" cy="272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2.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61" name="下箭头 16">
            <a:extLst>
              <a:ext uri="{FF2B5EF4-FFF2-40B4-BE49-F238E27FC236}">
                <a16:creationId xmlns:a16="http://schemas.microsoft.com/office/drawing/2014/main" id="{174BF04F-EDCB-87EA-8735-1075A937DFB6}"/>
              </a:ext>
            </a:extLst>
          </p:cNvPr>
          <p:cNvSpPr/>
          <p:nvPr/>
        </p:nvSpPr>
        <p:spPr>
          <a:xfrm>
            <a:off x="8726614" y="3245444"/>
            <a:ext cx="832294" cy="315571"/>
          </a:xfrm>
          <a:prstGeom prst="downArrow">
            <a:avLst/>
          </a:prstGeom>
          <a:solidFill>
            <a:srgbClr val="3E6B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68" name="群組 67">
            <a:extLst>
              <a:ext uri="{FF2B5EF4-FFF2-40B4-BE49-F238E27FC236}">
                <a16:creationId xmlns:a16="http://schemas.microsoft.com/office/drawing/2014/main" id="{A8B09887-8246-D827-766E-FFE7861CB45B}"/>
              </a:ext>
            </a:extLst>
          </p:cNvPr>
          <p:cNvGrpSpPr/>
          <p:nvPr/>
        </p:nvGrpSpPr>
        <p:grpSpPr>
          <a:xfrm>
            <a:off x="6966620" y="4954474"/>
            <a:ext cx="4445668" cy="916777"/>
            <a:chOff x="6966620" y="4511909"/>
            <a:chExt cx="4445668" cy="719997"/>
          </a:xfrm>
        </p:grpSpPr>
        <p:sp>
          <p:nvSpPr>
            <p:cNvPr id="69" name="圆角矩形 25">
              <a:extLst>
                <a:ext uri="{FF2B5EF4-FFF2-40B4-BE49-F238E27FC236}">
                  <a16:creationId xmlns:a16="http://schemas.microsoft.com/office/drawing/2014/main" id="{6E856E3B-5A15-740F-406C-D9742CAEE569}"/>
                </a:ext>
              </a:extLst>
            </p:cNvPr>
            <p:cNvSpPr/>
            <p:nvPr/>
          </p:nvSpPr>
          <p:spPr>
            <a:xfrm>
              <a:off x="6966620" y="4511909"/>
              <a:ext cx="4445668" cy="719997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0" name="圆角矩形 3">
              <a:extLst>
                <a:ext uri="{FF2B5EF4-FFF2-40B4-BE49-F238E27FC236}">
                  <a16:creationId xmlns:a16="http://schemas.microsoft.com/office/drawing/2014/main" id="{C01D9BD7-1E88-D05D-9B7F-D596F21662BA}"/>
                </a:ext>
              </a:extLst>
            </p:cNvPr>
            <p:cNvSpPr/>
            <p:nvPr/>
          </p:nvSpPr>
          <p:spPr>
            <a:xfrm>
              <a:off x="6966620" y="4511909"/>
              <a:ext cx="720000" cy="719997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1" name="矩形 12">
              <a:extLst>
                <a:ext uri="{FF2B5EF4-FFF2-40B4-BE49-F238E27FC236}">
                  <a16:creationId xmlns:a16="http://schemas.microsoft.com/office/drawing/2014/main" id="{B14929D7-2523-DCBD-04A6-13028C1D15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6618" y="4606939"/>
              <a:ext cx="3580824" cy="5559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ea typeface="+mj-ea"/>
                  <a:cs typeface="Times New Roman" panose="02020603050405020304" pitchFamily="18" charset="0"/>
                </a:rPr>
                <a:t>探討國際經驗於國內推廣活動與課程設計之應用。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2" name="TextBox 27">
              <a:extLst>
                <a:ext uri="{FF2B5EF4-FFF2-40B4-BE49-F238E27FC236}">
                  <a16:creationId xmlns:a16="http://schemas.microsoft.com/office/drawing/2014/main" id="{7E37D563-0A5B-ECF5-EC42-0339E93B90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0036" y="4681432"/>
              <a:ext cx="917212" cy="406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3.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73" name="文字方塊 72">
            <a:extLst>
              <a:ext uri="{FF2B5EF4-FFF2-40B4-BE49-F238E27FC236}">
                <a16:creationId xmlns:a16="http://schemas.microsoft.com/office/drawing/2014/main" id="{166D4574-7A50-9C03-CEF2-305F31932E6B}"/>
              </a:ext>
            </a:extLst>
          </p:cNvPr>
          <p:cNvSpPr txBox="1"/>
          <p:nvPr/>
        </p:nvSpPr>
        <p:spPr>
          <a:xfrm>
            <a:off x="703815" y="4444495"/>
            <a:ext cx="5760000" cy="16757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4013" marR="0" lvl="1" indent="-354013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/>
                <a:cs typeface="Times New Roman" panose="02020603050405020304" pitchFamily="18" charset="0"/>
              </a:rPr>
              <a:t>持續追蹤綠色軟體與永續數位之國際政策、制度與技術發展，掌握國際發展動態</a:t>
            </a: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marR="0" lvl="1" indent="-354013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Wingdings" panose="05000000000000000000" pitchFamily="2" charset="2"/>
              <a:buChar char="p"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/>
                <a:cs typeface="Times New Roman" panose="02020603050405020304" pitchFamily="18" charset="0"/>
              </a:rPr>
              <a:t>彙整國際制度與推動經驗，強化制度設計參考依據</a:t>
            </a: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促對齊我國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微軟正黑體"/>
                <a:cs typeface="Times New Roman" panose="02020603050405020304" pitchFamily="18" charset="0"/>
              </a:rPr>
              <a:t>制度設計與國際發展趨勢，提升制度國際接軌能力</a:t>
            </a: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sp>
        <p:nvSpPr>
          <p:cNvPr id="74" name="Freeform 16">
            <a:extLst>
              <a:ext uri="{FF2B5EF4-FFF2-40B4-BE49-F238E27FC236}">
                <a16:creationId xmlns:a16="http://schemas.microsoft.com/office/drawing/2014/main" id="{4249945C-BE5E-1313-7EE0-DAED9061125F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405171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381703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9D4920-D7ED-BF17-A90B-32550D6CE6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4CAD753D-DDD1-CA32-3D86-C66A1E6A09E0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8</a:t>
            </a:fld>
            <a:endParaRPr lang="zh-TW" altLang="en-US" dirty="0"/>
          </a:p>
        </p:txBody>
      </p:sp>
      <p:sp>
        <p:nvSpPr>
          <p:cNvPr id="40" name="Freeform 6">
            <a:extLst>
              <a:ext uri="{FF2B5EF4-FFF2-40B4-BE49-F238E27FC236}">
                <a16:creationId xmlns:a16="http://schemas.microsoft.com/office/drawing/2014/main" id="{D414DD5F-9214-E8CE-3724-7FAE86F79A3C}"/>
              </a:ext>
            </a:extLst>
          </p:cNvPr>
          <p:cNvSpPr>
            <a:spLocks/>
          </p:cNvSpPr>
          <p:nvPr/>
        </p:nvSpPr>
        <p:spPr bwMode="auto">
          <a:xfrm>
            <a:off x="7888560" y="1416205"/>
            <a:ext cx="3778279" cy="14305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會議資訊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標題 1">
            <a:extLst>
              <a:ext uri="{FF2B5EF4-FFF2-40B4-BE49-F238E27FC236}">
                <a16:creationId xmlns:a16="http://schemas.microsoft.com/office/drawing/2014/main" id="{8282CDC1-1CEE-944E-14BC-355B183A2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1528"/>
            <a:ext cx="10972800" cy="864000"/>
          </a:xfrm>
        </p:spPr>
        <p:txBody>
          <a:bodyPr>
            <a:normAutofit/>
          </a:bodyPr>
          <a:lstStyle/>
          <a:p>
            <a:r>
              <a:rPr lang="zh-TW" altLang="en-US" kern="1200" dirty="0">
                <a:solidFill>
                  <a:sysClr val="windowText" lastClr="000000"/>
                </a:solidFill>
                <a:latin typeface="Calibri"/>
                <a:cs typeface="Times New Roman" panose="02020603050405020304" pitchFamily="18" charset="0"/>
              </a:rPr>
              <a:t>一、推動「綠色軟體」相關運作機制</a:t>
            </a:r>
            <a:r>
              <a:rPr lang="zh-TW" altLang="en-US" sz="3600" kern="1200" dirty="0">
                <a:solidFill>
                  <a:sysClr val="windowText" lastClr="000000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 </a:t>
            </a:r>
            <a:r>
              <a:rPr lang="en-US" altLang="zh-TW" sz="1800" dirty="0">
                <a:latin typeface="+mn-lt"/>
                <a:ea typeface="+mn-ea"/>
              </a:rPr>
              <a:t>(4/4)</a:t>
            </a:r>
            <a:endParaRPr lang="zh-TW" altLang="en-US" sz="1800" dirty="0">
              <a:latin typeface="+mn-lt"/>
              <a:ea typeface="+mn-ea"/>
            </a:endParaRPr>
          </a:p>
        </p:txBody>
      </p:sp>
      <p:sp>
        <p:nvSpPr>
          <p:cNvPr id="43" name="Freeform 6">
            <a:extLst>
              <a:ext uri="{FF2B5EF4-FFF2-40B4-BE49-F238E27FC236}">
                <a16:creationId xmlns:a16="http://schemas.microsoft.com/office/drawing/2014/main" id="{4EE3EABC-2534-EF62-6B29-EFD8B7499DCA}"/>
              </a:ext>
            </a:extLst>
          </p:cNvPr>
          <p:cNvSpPr>
            <a:spLocks/>
          </p:cNvSpPr>
          <p:nvPr/>
        </p:nvSpPr>
        <p:spPr bwMode="auto">
          <a:xfrm>
            <a:off x="525161" y="1416205"/>
            <a:ext cx="7269011" cy="14305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討論議題</a:t>
            </a:r>
            <a:endParaRPr lang="en-US" altLang="zh-TW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:a16="http://schemas.microsoft.com/office/drawing/2014/main" id="{D2A07600-BE18-7C78-F76E-D8C7B2F17B95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1492997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21968F30-B1ED-714E-EA43-684F0D8020B0}"/>
              </a:ext>
            </a:extLst>
          </p:cNvPr>
          <p:cNvSpPr txBox="1"/>
          <p:nvPr/>
        </p:nvSpPr>
        <p:spPr>
          <a:xfrm>
            <a:off x="703816" y="1848070"/>
            <a:ext cx="7090356" cy="998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16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檢視自願性綠色軟體推動組織之運作與治理設計方向</a:t>
            </a:r>
            <a:endParaRPr lang="en-US" altLang="zh-TW" sz="16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16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研討標章申請、審查、核發流程及佐證文件之制度設計與實務可行性</a:t>
            </a:r>
            <a:endParaRPr lang="en-US" altLang="zh-TW" sz="16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16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精進軟體碳排檢測工具設計、概念驗證</a:t>
            </a:r>
            <a:r>
              <a:rPr lang="en-US" altLang="zh-TW" sz="16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(PoC)</a:t>
            </a:r>
            <a:r>
              <a:rPr lang="zh-TW" altLang="en-US" sz="16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結果分析及網頁碳排計算器</a:t>
            </a:r>
            <a:endParaRPr lang="en-US" altLang="zh-TW" sz="16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73D623F0-2FED-E1CB-3681-3A837F4647F7}"/>
              </a:ext>
            </a:extLst>
          </p:cNvPr>
          <p:cNvGrpSpPr/>
          <p:nvPr/>
        </p:nvGrpSpPr>
        <p:grpSpPr>
          <a:xfrm>
            <a:off x="510317" y="803580"/>
            <a:ext cx="11163603" cy="540000"/>
            <a:chOff x="4973381" y="579700"/>
            <a:chExt cx="1079997" cy="5694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8" name="圓角矩形 76">
              <a:extLst>
                <a:ext uri="{FF2B5EF4-FFF2-40B4-BE49-F238E27FC236}">
                  <a16:creationId xmlns:a16="http://schemas.microsoft.com/office/drawing/2014/main" id="{B5974529-9AF0-3FC6-979A-254A52653AD1}"/>
                </a:ext>
              </a:extLst>
            </p:cNvPr>
            <p:cNvSpPr/>
            <p:nvPr/>
          </p:nvSpPr>
          <p:spPr>
            <a:xfrm>
              <a:off x="4973381" y="579700"/>
              <a:ext cx="1079997" cy="569401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fillRef>
            <a:effectRef idx="2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TW" altLang="en-US"/>
            </a:p>
          </p:txBody>
        </p:sp>
        <p:sp>
          <p:nvSpPr>
            <p:cNvPr id="49" name="圓角矩形 4">
              <a:extLst>
                <a:ext uri="{FF2B5EF4-FFF2-40B4-BE49-F238E27FC236}">
                  <a16:creationId xmlns:a16="http://schemas.microsoft.com/office/drawing/2014/main" id="{A5EAE48F-5012-3D2C-037F-54EC590F22FC}"/>
                </a:ext>
              </a:extLst>
            </p:cNvPr>
            <p:cNvSpPr/>
            <p:nvPr/>
          </p:nvSpPr>
          <p:spPr>
            <a:xfrm>
              <a:off x="4973381" y="628319"/>
              <a:ext cx="1079997" cy="48599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spcBef>
                  <a:spcPct val="0"/>
                </a:spcBef>
              </a:pPr>
              <a:r>
                <a:rPr lang="zh-TW" altLang="en-US" sz="3000" b="1" dirty="0"/>
                <a:t>四、利害關係者研商</a:t>
              </a:r>
              <a:r>
                <a:rPr lang="en-US" altLang="zh-TW" sz="3000" b="1" dirty="0"/>
                <a:t>-</a:t>
              </a:r>
              <a:r>
                <a:rPr lang="zh-TW" altLang="en-US" sz="3000" b="1" dirty="0"/>
                <a:t>專家諮詢會議辦理</a:t>
              </a:r>
            </a:p>
          </p:txBody>
        </p:sp>
      </p:grpSp>
      <p:sp>
        <p:nvSpPr>
          <p:cNvPr id="74" name="Freeform 16">
            <a:extLst>
              <a:ext uri="{FF2B5EF4-FFF2-40B4-BE49-F238E27FC236}">
                <a16:creationId xmlns:a16="http://schemas.microsoft.com/office/drawing/2014/main" id="{7E1361C4-820B-D7CB-1C94-1A6DEEF37C95}"/>
              </a:ext>
            </a:extLst>
          </p:cNvPr>
          <p:cNvSpPr>
            <a:spLocks noEditPoints="1"/>
          </p:cNvSpPr>
          <p:nvPr/>
        </p:nvSpPr>
        <p:spPr bwMode="auto">
          <a:xfrm>
            <a:off x="7995685" y="1538855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A920A900-81E3-2A49-D28C-48E462C254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8779891"/>
              </p:ext>
            </p:extLst>
          </p:nvPr>
        </p:nvGraphicFramePr>
        <p:xfrm>
          <a:off x="542953" y="2933461"/>
          <a:ext cx="11130967" cy="350588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997089">
                  <a:extLst>
                    <a:ext uri="{9D8B030D-6E8A-4147-A177-3AD203B41FA5}">
                      <a16:colId xmlns:a16="http://schemas.microsoft.com/office/drawing/2014/main" val="1120898502"/>
                    </a:ext>
                  </a:extLst>
                </a:gridCol>
                <a:gridCol w="3019926">
                  <a:extLst>
                    <a:ext uri="{9D8B030D-6E8A-4147-A177-3AD203B41FA5}">
                      <a16:colId xmlns:a16="http://schemas.microsoft.com/office/drawing/2014/main" val="203973231"/>
                    </a:ext>
                  </a:extLst>
                </a:gridCol>
                <a:gridCol w="1068672">
                  <a:extLst>
                    <a:ext uri="{9D8B030D-6E8A-4147-A177-3AD203B41FA5}">
                      <a16:colId xmlns:a16="http://schemas.microsoft.com/office/drawing/2014/main" val="482914720"/>
                    </a:ext>
                  </a:extLst>
                </a:gridCol>
                <a:gridCol w="1104669">
                  <a:extLst>
                    <a:ext uri="{9D8B030D-6E8A-4147-A177-3AD203B41FA5}">
                      <a16:colId xmlns:a16="http://schemas.microsoft.com/office/drawing/2014/main" val="3987762750"/>
                    </a:ext>
                  </a:extLst>
                </a:gridCol>
                <a:gridCol w="4940611">
                  <a:extLst>
                    <a:ext uri="{9D8B030D-6E8A-4147-A177-3AD203B41FA5}">
                      <a16:colId xmlns:a16="http://schemas.microsoft.com/office/drawing/2014/main" val="1754896855"/>
                    </a:ext>
                  </a:extLst>
                </a:gridCol>
              </a:tblGrid>
              <a:tr h="296735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solidFill>
                            <a:schemeClr val="accent5"/>
                          </a:solidFill>
                        </a:rPr>
                        <a:t>類型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accent5"/>
                          </a:solidFill>
                        </a:rPr>
                        <a:t>單位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accent5"/>
                          </a:solidFill>
                        </a:rPr>
                        <a:t>姓名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accent5"/>
                          </a:solidFill>
                        </a:rPr>
                        <a:t>職稱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>
                          <a:solidFill>
                            <a:schemeClr val="accent5"/>
                          </a:solidFill>
                        </a:rPr>
                        <a:t>邀請理由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5687051"/>
                  </a:ext>
                </a:extLst>
              </a:tr>
              <a:tr h="411565">
                <a:tc rowSpan="5"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學研</a:t>
                      </a:r>
                      <a:endParaRPr lang="en-US" altLang="zh-TW" dirty="0"/>
                    </a:p>
                    <a:p>
                      <a:pPr algn="ctr"/>
                      <a:r>
                        <a:rPr lang="zh-TW" altLang="en-US" dirty="0"/>
                        <a:t>（預計）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zh-TW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國立聯合大學能源工程學系</a:t>
                      </a:r>
                      <a:endParaRPr lang="zh-TW" altLang="en-US" sz="1600" b="0" i="0" u="none" strike="noStrike" cap="none" spc="0" baseline="0" dirty="0">
                        <a:solidFill>
                          <a:schemeClr val="dk1"/>
                        </a:solidFill>
                        <a:effectLst>
                          <a:outerShdw blurRad="38100" dist="38100" dir="2700000" rotWithShape="0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+mn-lt"/>
                        <a:ea typeface="+mn-ea"/>
                        <a:cs typeface="+mn-cs"/>
                        <a:sym typeface="微軟正黑體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陳律言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副教授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zh-TW" altLang="en-US" dirty="0"/>
                        <a:t>碳管理、能源政策專家，長期擔任綠色採購審查委員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3318661"/>
                  </a:ext>
                </a:extLst>
              </a:tr>
              <a:tr h="512542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國立台灣科技大學工業管理系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郭財吉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教授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專精於環境管理與永續發展領域，為產品碳足跡專家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909000"/>
                  </a:ext>
                </a:extLst>
              </a:tr>
              <a:tr h="411565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行動應院</a:t>
                      </a:r>
                      <a:r>
                        <a:rPr lang="en-US" altLang="zh-TW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App</a:t>
                      </a:r>
                      <a:r>
                        <a:rPr lang="zh-TW" altLang="en-US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資安聯盟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陳振楠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榮譽會長</a:t>
                      </a:r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行動應用</a:t>
                      </a:r>
                      <a:r>
                        <a:rPr lang="en-US" altLang="zh-TW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APP</a:t>
                      </a:r>
                      <a:r>
                        <a:rPr lang="zh-TW" altLang="en-US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資安聯盟制度發展專家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1954826"/>
                  </a:ext>
                </a:extLst>
              </a:tr>
              <a:tr h="411565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大同大學資訊工程學系</a:t>
                      </a:r>
                      <a:endParaRPr lang="zh-TW" altLang="en-US" dirty="0">
                        <a:highlight>
                          <a:srgbClr val="FFFF00"/>
                        </a:highligh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dirty="0"/>
                        <a:t>黃國軒</a:t>
                      </a:r>
                      <a:endParaRPr lang="zh-TW" altLang="en-US" dirty="0">
                        <a:highlight>
                          <a:srgbClr val="FFFF00"/>
                        </a:highligh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助理教授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雲端資訊服務系統相關數位鑑識、實證場域建置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1660996"/>
                  </a:ext>
                </a:extLst>
              </a:tr>
              <a:tr h="512542">
                <a:tc v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國立台灣科技大學化學工程系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b="0" i="0" u="none" strike="noStrike" cap="none" spc="0" baseline="0" dirty="0">
                          <a:solidFill>
                            <a:schemeClr val="dk1"/>
                          </a:solidFill>
                          <a:effectLst>
                            <a:outerShdw blurRad="38100" dist="38100" dir="2700000" rotWithShape="0">
                              <a:srgbClr val="000000">
                                <a:alpha val="43137"/>
                              </a:srgbClr>
                            </a:outerShdw>
                          </a:effectLst>
                          <a:uFillTx/>
                          <a:latin typeface="+mn-lt"/>
                          <a:ea typeface="+mn-ea"/>
                          <a:cs typeface="+mn-cs"/>
                          <a:sym typeface="微軟正黑體"/>
                        </a:rPr>
                        <a:t>顧洋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教授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台灣永續能源研究基金會執行長，為標章制度專家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0917968"/>
                  </a:ext>
                </a:extLst>
              </a:tr>
              <a:tr h="910828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/>
                        <a:t>產業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/>
                      <a:r>
                        <a:rPr lang="zh-TW" altLang="en-US" dirty="0"/>
                        <a:t>產業代表，瞭解產業實務狀況與意見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sz="1600" b="0" i="0" u="none" strike="noStrike" cap="none" spc="0" baseline="0" dirty="0">
                        <a:solidFill>
                          <a:schemeClr val="dk1"/>
                        </a:solidFill>
                        <a:effectLst>
                          <a:outerShdw blurRad="38100" dist="38100" dir="2700000" rotWithShape="0">
                            <a:srgbClr val="000000">
                              <a:alpha val="43137"/>
                            </a:srgbClr>
                          </a:outerShdw>
                        </a:effectLst>
                        <a:uFillTx/>
                        <a:latin typeface="+mn-lt"/>
                        <a:ea typeface="+mn-ea"/>
                        <a:cs typeface="+mn-cs"/>
                        <a:sym typeface="微軟正黑體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4942435"/>
                  </a:ext>
                </a:extLst>
              </a:tr>
            </a:tbl>
          </a:graphicData>
        </a:graphic>
      </p:graphicFrame>
      <p:sp>
        <p:nvSpPr>
          <p:cNvPr id="16" name="文字方塊 15">
            <a:extLst>
              <a:ext uri="{FF2B5EF4-FFF2-40B4-BE49-F238E27FC236}">
                <a16:creationId xmlns:a16="http://schemas.microsoft.com/office/drawing/2014/main" id="{C6BFC37D-9A45-CB75-CF2A-45DFEF0AC783}"/>
              </a:ext>
            </a:extLst>
          </p:cNvPr>
          <p:cNvSpPr txBox="1"/>
          <p:nvPr/>
        </p:nvSpPr>
        <p:spPr>
          <a:xfrm>
            <a:off x="8283685" y="1911074"/>
            <a:ext cx="3205715" cy="723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>
              <a:lnSpc>
                <a:spcPct val="110000"/>
              </a:lnSpc>
              <a:spcAft>
                <a:spcPts val="300"/>
              </a:spcAft>
              <a:defRPr/>
            </a:pPr>
            <a:r>
              <a:rPr lang="zh-TW" altLang="en-US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時間：</a:t>
            </a:r>
            <a:r>
              <a:rPr lang="en-US" altLang="zh-TW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115</a:t>
            </a:r>
            <a:r>
              <a:rPr lang="zh-TW" altLang="en-US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年</a:t>
            </a:r>
            <a:r>
              <a:rPr lang="en-US" altLang="zh-TW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7</a:t>
            </a:r>
            <a:r>
              <a:rPr lang="zh-TW" altLang="en-US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月與</a:t>
            </a:r>
            <a:r>
              <a:rPr lang="en-US" altLang="zh-TW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10</a:t>
            </a:r>
            <a:r>
              <a:rPr lang="zh-TW" altLang="en-US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月</a:t>
            </a:r>
            <a:r>
              <a:rPr lang="en-US" altLang="zh-TW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暫定</a:t>
            </a:r>
            <a:r>
              <a:rPr lang="en-US" altLang="zh-TW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)</a:t>
            </a:r>
          </a:p>
          <a:p>
            <a:pPr marL="0" lvl="1">
              <a:lnSpc>
                <a:spcPct val="110000"/>
              </a:lnSpc>
              <a:spcAft>
                <a:spcPts val="300"/>
              </a:spcAft>
              <a:defRPr/>
            </a:pPr>
            <a:r>
              <a:rPr lang="zh-TW" altLang="en-US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地點：台經院會議室</a:t>
            </a:r>
            <a:r>
              <a:rPr lang="en-US" altLang="zh-TW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(</a:t>
            </a:r>
            <a:r>
              <a:rPr lang="zh-TW" altLang="en-US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暫定</a:t>
            </a:r>
            <a:r>
              <a:rPr lang="en-US" altLang="zh-TW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55401729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F82EA-3AC7-A95A-D554-81362062A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6" name="表格 85">
            <a:extLst>
              <a:ext uri="{FF2B5EF4-FFF2-40B4-BE49-F238E27FC236}">
                <a16:creationId xmlns:a16="http://schemas.microsoft.com/office/drawing/2014/main" id="{84B21C40-C6D7-C917-E926-45C8F450A2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3569018"/>
              </p:ext>
            </p:extLst>
          </p:nvPr>
        </p:nvGraphicFramePr>
        <p:xfrm>
          <a:off x="1249526" y="1843414"/>
          <a:ext cx="5800006" cy="39319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07475">
                  <a:extLst>
                    <a:ext uri="{9D8B030D-6E8A-4147-A177-3AD203B41FA5}">
                      <a16:colId xmlns:a16="http://schemas.microsoft.com/office/drawing/2014/main" val="3940723166"/>
                    </a:ext>
                  </a:extLst>
                </a:gridCol>
                <a:gridCol w="4492531">
                  <a:extLst>
                    <a:ext uri="{9D8B030D-6E8A-4147-A177-3AD203B41FA5}">
                      <a16:colId xmlns:a16="http://schemas.microsoft.com/office/drawing/2014/main" val="291916335"/>
                    </a:ext>
                  </a:extLst>
                </a:gridCol>
              </a:tblGrid>
              <a:tr h="447040">
                <a:tc rowSpan="2">
                  <a:txBody>
                    <a:bodyPr/>
                    <a:lstStyle/>
                    <a:p>
                      <a:endParaRPr lang="zh-TW" altLang="en-US" sz="21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100" b="1" dirty="0" err="1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數位碳排不可忽視</a:t>
                      </a:r>
                      <a:endParaRPr lang="en-US" altLang="zh-TW" sz="21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16603068"/>
                  </a:ext>
                </a:extLst>
              </a:tr>
              <a:tr h="69088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900" dirty="0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全球ICT產業碳排約佔3.5%，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900" dirty="0" err="1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軟體運算效率直接影響能耗</a:t>
                      </a:r>
                      <a:r>
                        <a:rPr lang="zh-TW" altLang="en-US" sz="1900" dirty="0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。</a:t>
                      </a:r>
                      <a:endParaRPr lang="en-US" altLang="zh-TW" sz="19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74403702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endParaRPr lang="zh-TW" altLang="en-US" sz="8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TW" altLang="en-US" sz="8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50882820"/>
                  </a:ext>
                </a:extLst>
              </a:tr>
              <a:tr h="447040">
                <a:tc rowSpan="2">
                  <a:txBody>
                    <a:bodyPr/>
                    <a:lstStyle/>
                    <a:p>
                      <a:endParaRPr lang="zh-TW" altLang="en-US" sz="21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100" b="1" dirty="0" err="1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制度建立刻不容緩</a:t>
                      </a:r>
                      <a:endParaRPr lang="en-US" altLang="zh-TW" sz="21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19441703"/>
                  </a:ext>
                </a:extLst>
              </a:tr>
              <a:tr h="69088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900" dirty="0" err="1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推動自願性綠色軟體標章</a:t>
                      </a:r>
                      <a:r>
                        <a:rPr lang="en-US" altLang="zh-TW" sz="1900" dirty="0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，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900" dirty="0" err="1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引導產業導入碳意識設計思維</a:t>
                      </a:r>
                      <a:r>
                        <a:rPr lang="zh-TW" altLang="en-US" sz="1900" dirty="0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。</a:t>
                      </a:r>
                      <a:endParaRPr lang="en-US" altLang="zh-TW" sz="19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33549346"/>
                  </a:ext>
                </a:extLst>
              </a:tr>
              <a:tr h="243840">
                <a:tc>
                  <a:txBody>
                    <a:bodyPr/>
                    <a:lstStyle/>
                    <a:p>
                      <a:endParaRPr lang="en-US" altLang="zh-TW" sz="8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TW" altLang="en-US" sz="8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23847715"/>
                  </a:ext>
                </a:extLst>
              </a:tr>
              <a:tr h="447040">
                <a:tc rowSpan="2">
                  <a:txBody>
                    <a:bodyPr/>
                    <a:lstStyle/>
                    <a:p>
                      <a:endParaRPr lang="zh-TW" altLang="en-US" sz="21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100" b="1" dirty="0" err="1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產業需要政策支持</a:t>
                      </a:r>
                      <a:endParaRPr lang="en-US" altLang="zh-TW" sz="21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42443836"/>
                  </a:ext>
                </a:extLst>
              </a:tr>
              <a:tr h="690880">
                <a:tc v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900" dirty="0" err="1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資服業者需要引導與工具</a:t>
                      </a:r>
                      <a:r>
                        <a:rPr lang="en-US" altLang="zh-TW" sz="1900" dirty="0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，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900" dirty="0" err="1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順利接軌ESG要求</a:t>
                      </a:r>
                      <a:r>
                        <a:rPr lang="zh-TW" altLang="en-US" sz="1900" dirty="0">
                          <a:latin typeface="微軟正黑體" pitchFamily="34" charset="0"/>
                          <a:ea typeface="微軟正黑體" pitchFamily="34" charset="-122"/>
                          <a:cs typeface="微軟正黑體" pitchFamily="34" charset="-120"/>
                        </a:rPr>
                        <a:t>。</a:t>
                      </a:r>
                      <a:endParaRPr lang="en-US" altLang="zh-TW" sz="1900" dirty="0"/>
                    </a:p>
                  </a:txBody>
                  <a:tcPr marL="121920" marR="121920" marT="60960" marB="60960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46732006"/>
                  </a:ext>
                </a:extLst>
              </a:tr>
            </a:tbl>
          </a:graphicData>
        </a:graphic>
      </p:graphicFrame>
      <p:sp>
        <p:nvSpPr>
          <p:cNvPr id="2" name="Shape 0">
            <a:extLst>
              <a:ext uri="{FF2B5EF4-FFF2-40B4-BE49-F238E27FC236}">
                <a16:creationId xmlns:a16="http://schemas.microsoft.com/office/drawing/2014/main" id="{A0F95E71-D26C-798D-F849-F16BCFB7B72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12192000" cy="60960"/>
          </a:xfrm>
          <a:prstGeom prst="rect">
            <a:avLst/>
          </a:prstGeom>
          <a:solidFill>
            <a:srgbClr val="2D6A4F"/>
          </a:solidFill>
          <a:ln w="12700">
            <a:solidFill>
              <a:srgbClr val="2D6A4F"/>
            </a:solidFill>
            <a:prstDash val="solid"/>
          </a:ln>
        </p:spPr>
        <p:txBody>
          <a:bodyPr/>
          <a:lstStyle/>
          <a:p>
            <a:endParaRPr lang="zh-TW" altLang="en-US" sz="2400"/>
          </a:p>
        </p:txBody>
      </p:sp>
      <p:sp>
        <p:nvSpPr>
          <p:cNvPr id="65" name="Text 3">
            <a:extLst>
              <a:ext uri="{FF2B5EF4-FFF2-40B4-BE49-F238E27FC236}">
                <a16:creationId xmlns:a16="http://schemas.microsoft.com/office/drawing/2014/main" id="{A0993B33-6A96-B699-D432-A8733FA37ECC}"/>
              </a:ext>
            </a:extLst>
          </p:cNvPr>
          <p:cNvSpPr>
            <a:spLocks noChangeAspect="1"/>
          </p:cNvSpPr>
          <p:nvPr/>
        </p:nvSpPr>
        <p:spPr>
          <a:xfrm>
            <a:off x="1581505" y="2085404"/>
            <a:ext cx="670560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4800" dirty="0"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🌍</a:t>
            </a:r>
            <a:endParaRPr lang="en-US" sz="4800" dirty="0"/>
          </a:p>
        </p:txBody>
      </p:sp>
      <p:sp>
        <p:nvSpPr>
          <p:cNvPr id="69" name="Text 7">
            <a:extLst>
              <a:ext uri="{FF2B5EF4-FFF2-40B4-BE49-F238E27FC236}">
                <a16:creationId xmlns:a16="http://schemas.microsoft.com/office/drawing/2014/main" id="{EF4F12DF-54C1-F8EA-923D-18FD1B5F8A1F}"/>
              </a:ext>
            </a:extLst>
          </p:cNvPr>
          <p:cNvSpPr>
            <a:spLocks noChangeAspect="1"/>
          </p:cNvSpPr>
          <p:nvPr/>
        </p:nvSpPr>
        <p:spPr>
          <a:xfrm>
            <a:off x="1581505" y="3525558"/>
            <a:ext cx="670560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4800" dirty="0"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📋</a:t>
            </a:r>
            <a:endParaRPr lang="en-US" sz="4800" dirty="0"/>
          </a:p>
        </p:txBody>
      </p:sp>
      <p:sp>
        <p:nvSpPr>
          <p:cNvPr id="73" name="Text 11">
            <a:extLst>
              <a:ext uri="{FF2B5EF4-FFF2-40B4-BE49-F238E27FC236}">
                <a16:creationId xmlns:a16="http://schemas.microsoft.com/office/drawing/2014/main" id="{4F358AA4-9C68-FB4B-6009-3684023D80F9}"/>
              </a:ext>
            </a:extLst>
          </p:cNvPr>
          <p:cNvSpPr>
            <a:spLocks noChangeAspect="1"/>
          </p:cNvSpPr>
          <p:nvPr/>
        </p:nvSpPr>
        <p:spPr>
          <a:xfrm>
            <a:off x="1581505" y="4965713"/>
            <a:ext cx="670560" cy="670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4800" dirty="0"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🏭</a:t>
            </a:r>
            <a:endParaRPr lang="en-US" sz="4800" dirty="0"/>
          </a:p>
        </p:txBody>
      </p:sp>
      <p:sp>
        <p:nvSpPr>
          <p:cNvPr id="87" name="Shape 0">
            <a:extLst>
              <a:ext uri="{FF2B5EF4-FFF2-40B4-BE49-F238E27FC236}">
                <a16:creationId xmlns:a16="http://schemas.microsoft.com/office/drawing/2014/main" id="{3D3478DA-54C4-6559-6A8E-7891921CCA7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797040"/>
            <a:ext cx="12192000" cy="60960"/>
          </a:xfrm>
          <a:prstGeom prst="rect">
            <a:avLst/>
          </a:prstGeom>
          <a:solidFill>
            <a:srgbClr val="2D6A4F"/>
          </a:solidFill>
          <a:ln w="12700">
            <a:solidFill>
              <a:srgbClr val="2D6A4F"/>
            </a:solidFill>
            <a:prstDash val="solid"/>
          </a:ln>
        </p:spPr>
        <p:txBody>
          <a:bodyPr/>
          <a:lstStyle/>
          <a:p>
            <a:endParaRPr lang="zh-TW" altLang="en-US" sz="2400"/>
          </a:p>
        </p:txBody>
      </p:sp>
      <p:grpSp>
        <p:nvGrpSpPr>
          <p:cNvPr id="95" name="群組 94">
            <a:extLst>
              <a:ext uri="{FF2B5EF4-FFF2-40B4-BE49-F238E27FC236}">
                <a16:creationId xmlns:a16="http://schemas.microsoft.com/office/drawing/2014/main" id="{F5EC669A-FE7B-B9AB-D625-BD86E1FBFBB8}"/>
              </a:ext>
            </a:extLst>
          </p:cNvPr>
          <p:cNvGrpSpPr/>
          <p:nvPr/>
        </p:nvGrpSpPr>
        <p:grpSpPr>
          <a:xfrm>
            <a:off x="6427979" y="1765668"/>
            <a:ext cx="4941637" cy="1855839"/>
            <a:chOff x="4860296" y="1156983"/>
            <a:chExt cx="3706228" cy="1391879"/>
          </a:xfrm>
        </p:grpSpPr>
        <p:sp>
          <p:nvSpPr>
            <p:cNvPr id="88" name="矩形 87">
              <a:extLst>
                <a:ext uri="{FF2B5EF4-FFF2-40B4-BE49-F238E27FC236}">
                  <a16:creationId xmlns:a16="http://schemas.microsoft.com/office/drawing/2014/main" id="{7611150C-4E7B-F00B-8D48-BFE0702223EB}"/>
                </a:ext>
              </a:extLst>
            </p:cNvPr>
            <p:cNvSpPr/>
            <p:nvPr/>
          </p:nvSpPr>
          <p:spPr>
            <a:xfrm>
              <a:off x="4860297" y="1215293"/>
              <a:ext cx="3706227" cy="1333569"/>
            </a:xfrm>
            <a:prstGeom prst="rect">
              <a:avLst/>
            </a:prstGeom>
            <a:solidFill>
              <a:srgbClr val="F7F7F5"/>
            </a:solidFill>
            <a:ln w="3175">
              <a:solidFill>
                <a:srgbClr val="2D6A4F"/>
              </a:solidFill>
            </a:ln>
            <a:effectLst>
              <a:outerShdw blurRad="63500" dist="38100" dir="2700000" algn="tl" rotWithShape="0">
                <a:srgbClr val="2D6A4F">
                  <a:alpha val="3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spcBef>
                  <a:spcPts val="1200"/>
                </a:spcBef>
              </a:pPr>
              <a:endParaRPr lang="en-US" altLang="zh-TW" dirty="0"/>
            </a:p>
            <a:p>
              <a:pPr algn="ctr">
                <a:spcAft>
                  <a:spcPts val="1200"/>
                </a:spcAft>
              </a:pPr>
              <a:r>
                <a:rPr lang="zh-TW" altLang="en-US" sz="2400" b="1" dirty="0">
                  <a:solidFill>
                    <a:schemeClr val="tx1"/>
                  </a:solidFill>
                  <a:latin typeface="Microsoft JhengHei" panose="020B0604030504040204" pitchFamily="34" charset="-120"/>
                  <a:ea typeface="Microsoft JhengHei" panose="020B0604030504040204" pitchFamily="34" charset="-120"/>
                </a:rPr>
                <a:t>綠色軟體宣傳說明會</a:t>
              </a:r>
              <a:endParaRPr lang="en-US" altLang="zh-TW" sz="2400" b="1" dirty="0">
                <a:solidFill>
                  <a:schemeClr val="tx1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endParaRPr>
            </a:p>
            <a:p>
              <a:r>
                <a:rPr lang="en-US" altLang="zh-TW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5場次</a:t>
              </a:r>
              <a:r>
                <a:rPr lang="zh-TW" altLang="en-US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、</a:t>
              </a:r>
              <a:r>
                <a:rPr lang="en-US" altLang="zh-TW" sz="1867" dirty="0" err="1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北中南巡迴</a:t>
              </a:r>
              <a:endParaRPr lang="en-US" altLang="zh-TW" sz="1867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每場3小時，</a:t>
              </a:r>
              <a:r>
                <a:rPr lang="zh-TW" altLang="en-US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共計</a:t>
              </a:r>
              <a:r>
                <a:rPr lang="en-US" altLang="zh-TW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50人，9月底前</a:t>
              </a:r>
              <a:r>
                <a:rPr lang="zh-TW" altLang="en-US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完成</a:t>
              </a:r>
              <a:endParaRPr lang="en-US" altLang="zh-TW" sz="1867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endParaRPr lang="zh-TW" altLang="en-US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9" name="矩形 88">
              <a:extLst>
                <a:ext uri="{FF2B5EF4-FFF2-40B4-BE49-F238E27FC236}">
                  <a16:creationId xmlns:a16="http://schemas.microsoft.com/office/drawing/2014/main" id="{81AB443F-4DC1-33BD-186A-20A4A5CB2351}"/>
                </a:ext>
              </a:extLst>
            </p:cNvPr>
            <p:cNvSpPr/>
            <p:nvPr/>
          </p:nvSpPr>
          <p:spPr>
            <a:xfrm>
              <a:off x="4860296" y="1156983"/>
              <a:ext cx="3706227" cy="241833"/>
            </a:xfrm>
            <a:prstGeom prst="rect">
              <a:avLst/>
            </a:prstGeom>
            <a:solidFill>
              <a:srgbClr val="2D6A4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867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工項二之一</a:t>
              </a:r>
            </a:p>
          </p:txBody>
        </p:sp>
      </p:grpSp>
      <p:grpSp>
        <p:nvGrpSpPr>
          <p:cNvPr id="96" name="群組 95">
            <a:extLst>
              <a:ext uri="{FF2B5EF4-FFF2-40B4-BE49-F238E27FC236}">
                <a16:creationId xmlns:a16="http://schemas.microsoft.com/office/drawing/2014/main" id="{D00506A9-07F2-6FC7-2654-5DBB75DE0437}"/>
              </a:ext>
            </a:extLst>
          </p:cNvPr>
          <p:cNvGrpSpPr/>
          <p:nvPr/>
        </p:nvGrpSpPr>
        <p:grpSpPr>
          <a:xfrm>
            <a:off x="6427980" y="3946120"/>
            <a:ext cx="4941638" cy="1951867"/>
            <a:chOff x="8054094" y="1213648"/>
            <a:chExt cx="3162827" cy="1463900"/>
          </a:xfrm>
        </p:grpSpPr>
        <p:sp>
          <p:nvSpPr>
            <p:cNvPr id="94" name="矩形 93">
              <a:extLst>
                <a:ext uri="{FF2B5EF4-FFF2-40B4-BE49-F238E27FC236}">
                  <a16:creationId xmlns:a16="http://schemas.microsoft.com/office/drawing/2014/main" id="{AF573FAA-B721-3383-7D47-CDCC9557EAD5}"/>
                </a:ext>
              </a:extLst>
            </p:cNvPr>
            <p:cNvSpPr/>
            <p:nvPr/>
          </p:nvSpPr>
          <p:spPr>
            <a:xfrm>
              <a:off x="8054094" y="1213648"/>
              <a:ext cx="3162826" cy="1463900"/>
            </a:xfrm>
            <a:prstGeom prst="rect">
              <a:avLst/>
            </a:prstGeom>
            <a:solidFill>
              <a:srgbClr val="F7F7F5"/>
            </a:solidFill>
            <a:ln w="3175">
              <a:solidFill>
                <a:srgbClr val="2D6A4F"/>
              </a:solidFill>
            </a:ln>
            <a:effectLst>
              <a:outerShdw blurRad="63500" dist="38100" dir="2700000" algn="tl" rotWithShape="0">
                <a:srgbClr val="2D6A4F">
                  <a:alpha val="30000"/>
                </a:srgb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endParaRPr lang="en-US" altLang="zh-TW" sz="2400" dirty="0"/>
            </a:p>
            <a:p>
              <a:pPr algn="ctr">
                <a:spcBef>
                  <a:spcPts val="1200"/>
                </a:spcBef>
                <a:spcAft>
                  <a:spcPts val="1200"/>
                </a:spcAft>
              </a:pPr>
              <a:r>
                <a:rPr lang="zh-TW" altLang="en-US" sz="2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實作工作坊</a:t>
              </a:r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2場次</a:t>
              </a:r>
              <a:r>
                <a:rPr lang="zh-TW" altLang="en-US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、臺</a:t>
              </a:r>
              <a:r>
                <a:rPr lang="en-US" altLang="zh-TW" sz="1867" dirty="0" err="1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北IEAT</a:t>
              </a:r>
              <a:endParaRPr lang="en-US" altLang="zh-TW" sz="1867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每場4小時，</a:t>
              </a:r>
              <a:r>
                <a:rPr lang="zh-TW" altLang="en-US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共計</a:t>
              </a:r>
              <a:r>
                <a:rPr lang="en-US" altLang="zh-TW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30人，6月底前</a:t>
              </a:r>
              <a:r>
                <a:rPr lang="zh-TW" altLang="en-US" sz="1867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微軟正黑體" panose="020B0604030504040204" pitchFamily="34" charset="-120"/>
                </a:rPr>
                <a:t>完成</a:t>
              </a:r>
              <a:endParaRPr lang="en-US" altLang="zh-TW" sz="1867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93" name="矩形 92">
              <a:extLst>
                <a:ext uri="{FF2B5EF4-FFF2-40B4-BE49-F238E27FC236}">
                  <a16:creationId xmlns:a16="http://schemas.microsoft.com/office/drawing/2014/main" id="{A2A7F75A-1A60-8617-0EF3-2930477297AB}"/>
                </a:ext>
              </a:extLst>
            </p:cNvPr>
            <p:cNvSpPr/>
            <p:nvPr/>
          </p:nvSpPr>
          <p:spPr>
            <a:xfrm>
              <a:off x="8054095" y="1213648"/>
              <a:ext cx="3162826" cy="256032"/>
            </a:xfrm>
            <a:prstGeom prst="rect">
              <a:avLst/>
            </a:prstGeom>
            <a:solidFill>
              <a:srgbClr val="2D6A4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TW" altLang="en-US" sz="1867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工項二之二</a:t>
              </a:r>
            </a:p>
          </p:txBody>
        </p:sp>
      </p:grpSp>
      <p:sp>
        <p:nvSpPr>
          <p:cNvPr id="97" name="Shape 18">
            <a:extLst>
              <a:ext uri="{FF2B5EF4-FFF2-40B4-BE49-F238E27FC236}">
                <a16:creationId xmlns:a16="http://schemas.microsoft.com/office/drawing/2014/main" id="{2ABD2231-D38B-04E0-AF36-7AF3557E80E5}"/>
              </a:ext>
            </a:extLst>
          </p:cNvPr>
          <p:cNvSpPr/>
          <p:nvPr/>
        </p:nvSpPr>
        <p:spPr>
          <a:xfrm>
            <a:off x="1165213" y="1836262"/>
            <a:ext cx="85344" cy="1152000"/>
          </a:xfrm>
          <a:prstGeom prst="rect">
            <a:avLst/>
          </a:prstGeom>
          <a:solidFill>
            <a:srgbClr val="2D6A4F"/>
          </a:solidFill>
          <a:ln w="12700">
            <a:noFill/>
            <a:prstDash val="solid"/>
          </a:ln>
        </p:spPr>
        <p:txBody>
          <a:bodyPr/>
          <a:lstStyle/>
          <a:p>
            <a:endParaRPr lang="zh-TW" altLang="en-US" sz="2400"/>
          </a:p>
        </p:txBody>
      </p:sp>
      <p:sp>
        <p:nvSpPr>
          <p:cNvPr id="98" name="Shape 18">
            <a:extLst>
              <a:ext uri="{FF2B5EF4-FFF2-40B4-BE49-F238E27FC236}">
                <a16:creationId xmlns:a16="http://schemas.microsoft.com/office/drawing/2014/main" id="{7088AC1B-04F6-D608-A8FA-927EBB732A8F}"/>
              </a:ext>
            </a:extLst>
          </p:cNvPr>
          <p:cNvSpPr/>
          <p:nvPr/>
        </p:nvSpPr>
        <p:spPr>
          <a:xfrm>
            <a:off x="1164181" y="3214558"/>
            <a:ext cx="85344" cy="1152000"/>
          </a:xfrm>
          <a:prstGeom prst="rect">
            <a:avLst/>
          </a:prstGeom>
          <a:solidFill>
            <a:srgbClr val="2D6A4F"/>
          </a:solidFill>
          <a:ln w="12700">
            <a:noFill/>
            <a:prstDash val="solid"/>
          </a:ln>
        </p:spPr>
        <p:txBody>
          <a:bodyPr/>
          <a:lstStyle/>
          <a:p>
            <a:endParaRPr lang="zh-TW" altLang="en-US" sz="2400"/>
          </a:p>
        </p:txBody>
      </p:sp>
      <p:sp>
        <p:nvSpPr>
          <p:cNvPr id="99" name="Shape 18">
            <a:extLst>
              <a:ext uri="{FF2B5EF4-FFF2-40B4-BE49-F238E27FC236}">
                <a16:creationId xmlns:a16="http://schemas.microsoft.com/office/drawing/2014/main" id="{25A0239C-E093-DB47-6ED2-17C377B0160D}"/>
              </a:ext>
            </a:extLst>
          </p:cNvPr>
          <p:cNvSpPr/>
          <p:nvPr/>
        </p:nvSpPr>
        <p:spPr>
          <a:xfrm>
            <a:off x="1164181" y="4592854"/>
            <a:ext cx="85344" cy="1152000"/>
          </a:xfrm>
          <a:prstGeom prst="rect">
            <a:avLst/>
          </a:prstGeom>
          <a:solidFill>
            <a:srgbClr val="2D6A4F"/>
          </a:solidFill>
          <a:ln w="12700">
            <a:noFill/>
            <a:prstDash val="solid"/>
          </a:ln>
        </p:spPr>
        <p:txBody>
          <a:bodyPr/>
          <a:lstStyle/>
          <a:p>
            <a:endParaRPr lang="zh-TW" altLang="en-US" sz="2400"/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929C0A59-DC91-E670-5A0B-4297D0F501BE}"/>
              </a:ext>
            </a:extLst>
          </p:cNvPr>
          <p:cNvGrpSpPr/>
          <p:nvPr/>
        </p:nvGrpSpPr>
        <p:grpSpPr>
          <a:xfrm>
            <a:off x="510317" y="1037260"/>
            <a:ext cx="11163603" cy="540000"/>
            <a:chOff x="4973381" y="579700"/>
            <a:chExt cx="1079997" cy="5694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5" name="圓角矩形 76">
              <a:extLst>
                <a:ext uri="{FF2B5EF4-FFF2-40B4-BE49-F238E27FC236}">
                  <a16:creationId xmlns:a16="http://schemas.microsoft.com/office/drawing/2014/main" id="{6351BB03-EE68-E888-5C9D-3985773E5E7D}"/>
                </a:ext>
              </a:extLst>
            </p:cNvPr>
            <p:cNvSpPr/>
            <p:nvPr/>
          </p:nvSpPr>
          <p:spPr>
            <a:xfrm>
              <a:off x="4973381" y="579700"/>
              <a:ext cx="1079997" cy="569401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fillRef>
            <a:effectRef idx="2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TW" altLang="en-US"/>
            </a:p>
          </p:txBody>
        </p:sp>
        <p:sp>
          <p:nvSpPr>
            <p:cNvPr id="6" name="圓角矩形 4">
              <a:extLst>
                <a:ext uri="{FF2B5EF4-FFF2-40B4-BE49-F238E27FC236}">
                  <a16:creationId xmlns:a16="http://schemas.microsoft.com/office/drawing/2014/main" id="{CEA7D3E5-3362-542C-E554-6D4A5CBB7F8E}"/>
                </a:ext>
              </a:extLst>
            </p:cNvPr>
            <p:cNvSpPr/>
            <p:nvPr/>
          </p:nvSpPr>
          <p:spPr>
            <a:xfrm>
              <a:off x="4973381" y="628319"/>
              <a:ext cx="1079997" cy="48599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spcBef>
                  <a:spcPct val="0"/>
                </a:spcBef>
              </a:pPr>
              <a:r>
                <a:rPr lang="zh-TW" altLang="en-US" sz="3000" b="1" dirty="0"/>
                <a:t>一、工項背景與推動架構</a:t>
              </a:r>
            </a:p>
          </p:txBody>
        </p:sp>
      </p:grpSp>
      <p:sp>
        <p:nvSpPr>
          <p:cNvPr id="9" name="標題 1">
            <a:extLst>
              <a:ext uri="{FF2B5EF4-FFF2-40B4-BE49-F238E27FC236}">
                <a16:creationId xmlns:a16="http://schemas.microsoft.com/office/drawing/2014/main" id="{A6ACE5A2-8E8E-D8B4-2971-85B5D1136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1528"/>
            <a:ext cx="10972800" cy="864000"/>
          </a:xfrm>
        </p:spPr>
        <p:txBody>
          <a:bodyPr>
            <a:normAutofit/>
          </a:bodyPr>
          <a:lstStyle/>
          <a:p>
            <a:r>
              <a:rPr lang="zh-TW" altLang="en-US" kern="1200" dirty="0">
                <a:solidFill>
                  <a:sysClr val="windowText" lastClr="000000"/>
                </a:solidFill>
                <a:latin typeface="Calibri"/>
                <a:cs typeface="Times New Roman" panose="02020603050405020304" pitchFamily="18" charset="0"/>
              </a:rPr>
              <a:t>二、產業推廣與培訓</a:t>
            </a:r>
            <a:endParaRPr lang="zh-TW" altLang="en-US" sz="18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03400947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2000" cy="60960"/>
          </a:xfrm>
          <a:prstGeom prst="rect">
            <a:avLst/>
          </a:prstGeom>
          <a:solidFill>
            <a:srgbClr val="2D6A4F"/>
          </a:solidFill>
          <a:ln w="12700">
            <a:solidFill>
              <a:srgbClr val="2D6A4F"/>
            </a:solidFill>
            <a:prstDash val="solid"/>
          </a:ln>
        </p:spPr>
        <p:txBody>
          <a:bodyPr/>
          <a:lstStyle/>
          <a:p>
            <a:endParaRPr lang="zh-TW" altLang="en-US" sz="2400"/>
          </a:p>
        </p:txBody>
      </p:sp>
      <p:sp>
        <p:nvSpPr>
          <p:cNvPr id="4" name="Shape 2"/>
          <p:cNvSpPr/>
          <p:nvPr/>
        </p:nvSpPr>
        <p:spPr>
          <a:xfrm>
            <a:off x="638048" y="3597399"/>
            <a:ext cx="5242560" cy="1158240"/>
          </a:xfrm>
          <a:prstGeom prst="rect">
            <a:avLst/>
          </a:prstGeom>
          <a:solidFill>
            <a:srgbClr val="F7F7F5"/>
          </a:solidFill>
          <a:ln w="3175">
            <a:solidFill>
              <a:srgbClr val="2D6A4F"/>
            </a:solidFill>
          </a:ln>
          <a:effectLst>
            <a:outerShdw blurRad="63500" dist="38100" dir="2700000" algn="tl" rotWithShape="0">
              <a:srgbClr val="2D6A4F">
                <a:alpha val="3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TW" altLang="en-US" sz="4267" b="1">
              <a:solidFill>
                <a:srgbClr val="2D6A4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638048" y="3597399"/>
            <a:ext cx="5242560" cy="60960"/>
          </a:xfrm>
          <a:prstGeom prst="rect">
            <a:avLst/>
          </a:prstGeom>
          <a:solidFill>
            <a:srgbClr val="2D6A4F"/>
          </a:solidFill>
          <a:ln w="12700">
            <a:solidFill>
              <a:srgbClr val="2D6A4F"/>
            </a:solidFill>
            <a:prstDash val="solid"/>
          </a:ln>
        </p:spPr>
        <p:txBody>
          <a:bodyPr/>
          <a:lstStyle/>
          <a:p>
            <a:endParaRPr lang="zh-TW" altLang="en-US" sz="2400"/>
          </a:p>
        </p:txBody>
      </p:sp>
      <p:sp>
        <p:nvSpPr>
          <p:cNvPr id="6" name="Text 4"/>
          <p:cNvSpPr/>
          <p:nvPr/>
        </p:nvSpPr>
        <p:spPr>
          <a:xfrm>
            <a:off x="815099" y="3920751"/>
            <a:ext cx="67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4267" dirty="0">
                <a:solidFill>
                  <a:srgbClr val="000000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📢</a:t>
            </a:r>
            <a:endParaRPr lang="en-US" sz="4267" dirty="0"/>
          </a:p>
        </p:txBody>
      </p:sp>
      <p:sp>
        <p:nvSpPr>
          <p:cNvPr id="7" name="Text 5"/>
          <p:cNvSpPr/>
          <p:nvPr/>
        </p:nvSpPr>
        <p:spPr>
          <a:xfrm>
            <a:off x="1637792" y="3719319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00" b="1" dirty="0">
                <a:solidFill>
                  <a:srgbClr val="1C1C1E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提升制度認知</a:t>
            </a:r>
            <a:endParaRPr lang="en-US" sz="2400" dirty="0"/>
          </a:p>
        </p:txBody>
      </p:sp>
      <p:sp>
        <p:nvSpPr>
          <p:cNvPr id="8" name="Text 6"/>
          <p:cNvSpPr/>
          <p:nvPr/>
        </p:nvSpPr>
        <p:spPr>
          <a:xfrm>
            <a:off x="1637792" y="4133847"/>
            <a:ext cx="4023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133" dirty="0" err="1">
                <a:solidFill>
                  <a:srgbClr val="3A3A3C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強化產業對自願性標章制度的理解，建立政策溝通基礎</a:t>
            </a:r>
            <a:endParaRPr lang="en-US" sz="2133" dirty="0"/>
          </a:p>
        </p:txBody>
      </p:sp>
      <p:sp>
        <p:nvSpPr>
          <p:cNvPr id="9" name="Shape 7"/>
          <p:cNvSpPr/>
          <p:nvPr/>
        </p:nvSpPr>
        <p:spPr>
          <a:xfrm>
            <a:off x="6307328" y="3597399"/>
            <a:ext cx="5242560" cy="1158240"/>
          </a:xfrm>
          <a:prstGeom prst="rect">
            <a:avLst/>
          </a:prstGeom>
          <a:solidFill>
            <a:srgbClr val="F7F7F5"/>
          </a:solidFill>
          <a:ln w="3175">
            <a:solidFill>
              <a:srgbClr val="2D6A4F"/>
            </a:solidFill>
          </a:ln>
          <a:effectLst>
            <a:outerShdw blurRad="63500" dist="38100" dir="2700000" algn="tl" rotWithShape="0">
              <a:srgbClr val="2D6A4F">
                <a:alpha val="3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TW" altLang="en-US" sz="4267" b="1">
              <a:solidFill>
                <a:srgbClr val="2D6A4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307328" y="3597399"/>
            <a:ext cx="5242560" cy="60960"/>
          </a:xfrm>
          <a:prstGeom prst="rect">
            <a:avLst/>
          </a:prstGeom>
          <a:solidFill>
            <a:srgbClr val="2D6A4F"/>
          </a:solidFill>
          <a:ln w="12700">
            <a:solidFill>
              <a:srgbClr val="2D6A4F"/>
            </a:solidFill>
            <a:prstDash val="solid"/>
          </a:ln>
        </p:spPr>
        <p:txBody>
          <a:bodyPr/>
          <a:lstStyle/>
          <a:p>
            <a:endParaRPr lang="zh-TW" altLang="en-US" sz="2400"/>
          </a:p>
        </p:txBody>
      </p:sp>
      <p:sp>
        <p:nvSpPr>
          <p:cNvPr id="11" name="Text 9"/>
          <p:cNvSpPr/>
          <p:nvPr/>
        </p:nvSpPr>
        <p:spPr>
          <a:xfrm>
            <a:off x="6484379" y="3920751"/>
            <a:ext cx="67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4267" dirty="0">
                <a:solidFill>
                  <a:srgbClr val="000000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🤝</a:t>
            </a:r>
            <a:endParaRPr lang="en-US" sz="4267" dirty="0"/>
          </a:p>
        </p:txBody>
      </p:sp>
      <p:sp>
        <p:nvSpPr>
          <p:cNvPr id="12" name="Text 10"/>
          <p:cNvSpPr/>
          <p:nvPr/>
        </p:nvSpPr>
        <p:spPr>
          <a:xfrm>
            <a:off x="7307072" y="3719319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00" b="1" dirty="0">
                <a:solidFill>
                  <a:srgbClr val="1C1C1E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建立產業連結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7307072" y="4133847"/>
            <a:ext cx="4023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133" dirty="0">
                <a:solidFill>
                  <a:srgbClr val="3A3A3C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蒐集業者需求，形成制度精進的回饋迴路</a:t>
            </a:r>
            <a:endParaRPr lang="en-US" sz="2133" dirty="0"/>
          </a:p>
        </p:txBody>
      </p:sp>
      <p:sp>
        <p:nvSpPr>
          <p:cNvPr id="14" name="Shape 12"/>
          <p:cNvSpPr/>
          <p:nvPr/>
        </p:nvSpPr>
        <p:spPr>
          <a:xfrm>
            <a:off x="638048" y="4962903"/>
            <a:ext cx="5242560" cy="1158240"/>
          </a:xfrm>
          <a:prstGeom prst="rect">
            <a:avLst/>
          </a:prstGeom>
          <a:solidFill>
            <a:srgbClr val="F7F7F5"/>
          </a:solidFill>
          <a:ln w="3175">
            <a:solidFill>
              <a:srgbClr val="2D6A4F"/>
            </a:solidFill>
          </a:ln>
          <a:effectLst>
            <a:outerShdw blurRad="63500" dist="38100" dir="2700000" algn="tl" rotWithShape="0">
              <a:srgbClr val="2D6A4F">
                <a:alpha val="3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TW" altLang="en-US" sz="4267" b="1">
              <a:solidFill>
                <a:srgbClr val="2D6A4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638048" y="4962903"/>
            <a:ext cx="5242560" cy="60960"/>
          </a:xfrm>
          <a:prstGeom prst="rect">
            <a:avLst/>
          </a:prstGeom>
          <a:solidFill>
            <a:srgbClr val="2D6A4F"/>
          </a:solidFill>
          <a:ln w="12700">
            <a:solidFill>
              <a:srgbClr val="2D6A4F"/>
            </a:solidFill>
            <a:prstDash val="solid"/>
          </a:ln>
        </p:spPr>
        <p:txBody>
          <a:bodyPr/>
          <a:lstStyle/>
          <a:p>
            <a:endParaRPr lang="zh-TW" altLang="en-US" sz="2400"/>
          </a:p>
        </p:txBody>
      </p:sp>
      <p:sp>
        <p:nvSpPr>
          <p:cNvPr id="16" name="Text 14"/>
          <p:cNvSpPr/>
          <p:nvPr/>
        </p:nvSpPr>
        <p:spPr>
          <a:xfrm>
            <a:off x="815099" y="5286255"/>
            <a:ext cx="67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4267" dirty="0">
                <a:solidFill>
                  <a:srgbClr val="000000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🔬</a:t>
            </a:r>
            <a:endParaRPr lang="en-US" sz="4267" dirty="0"/>
          </a:p>
        </p:txBody>
      </p:sp>
      <p:sp>
        <p:nvSpPr>
          <p:cNvPr id="17" name="Text 15"/>
          <p:cNvSpPr/>
          <p:nvPr/>
        </p:nvSpPr>
        <p:spPr>
          <a:xfrm>
            <a:off x="1637792" y="5084823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00" b="1" dirty="0">
                <a:solidFill>
                  <a:srgbClr val="1C1C1E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招募概念驗證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1637792" y="5499351"/>
            <a:ext cx="4023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133" dirty="0">
                <a:solidFill>
                  <a:srgbClr val="3A3A3C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銜接後續POC作業，推進軟體碳排檢測工具的實務驗證</a:t>
            </a:r>
            <a:endParaRPr lang="en-US" sz="2133" dirty="0"/>
          </a:p>
        </p:txBody>
      </p:sp>
      <p:sp>
        <p:nvSpPr>
          <p:cNvPr id="19" name="Shape 17"/>
          <p:cNvSpPr/>
          <p:nvPr/>
        </p:nvSpPr>
        <p:spPr>
          <a:xfrm>
            <a:off x="6307328" y="4962903"/>
            <a:ext cx="5242560" cy="1158240"/>
          </a:xfrm>
          <a:prstGeom prst="rect">
            <a:avLst/>
          </a:prstGeom>
          <a:solidFill>
            <a:srgbClr val="F7F7F5"/>
          </a:solidFill>
          <a:ln w="3175">
            <a:solidFill>
              <a:srgbClr val="2D6A4F"/>
            </a:solidFill>
          </a:ln>
          <a:effectLst>
            <a:outerShdw blurRad="63500" dist="38100" dir="2700000" algn="tl" rotWithShape="0">
              <a:srgbClr val="2D6A4F">
                <a:alpha val="30000"/>
              </a:srgb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zh-TW" altLang="en-US" sz="4267" b="1">
              <a:solidFill>
                <a:srgbClr val="2D6A4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307328" y="4962903"/>
            <a:ext cx="5242560" cy="60960"/>
          </a:xfrm>
          <a:prstGeom prst="rect">
            <a:avLst/>
          </a:prstGeom>
          <a:solidFill>
            <a:srgbClr val="2D6A4F"/>
          </a:solidFill>
          <a:ln w="12700">
            <a:solidFill>
              <a:srgbClr val="2D6A4F"/>
            </a:solidFill>
            <a:prstDash val="solid"/>
          </a:ln>
        </p:spPr>
        <p:txBody>
          <a:bodyPr/>
          <a:lstStyle/>
          <a:p>
            <a:endParaRPr lang="zh-TW" altLang="en-US" sz="2400"/>
          </a:p>
        </p:txBody>
      </p:sp>
      <p:sp>
        <p:nvSpPr>
          <p:cNvPr id="21" name="Text 19"/>
          <p:cNvSpPr/>
          <p:nvPr/>
        </p:nvSpPr>
        <p:spPr>
          <a:xfrm>
            <a:off x="6484379" y="5286255"/>
            <a:ext cx="670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4267" dirty="0">
                <a:solidFill>
                  <a:srgbClr val="000000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🌱</a:t>
            </a:r>
            <a:endParaRPr lang="en-US" sz="4267" dirty="0"/>
          </a:p>
        </p:txBody>
      </p:sp>
      <p:sp>
        <p:nvSpPr>
          <p:cNvPr id="22" name="Text 20"/>
          <p:cNvSpPr/>
          <p:nvPr/>
        </p:nvSpPr>
        <p:spPr>
          <a:xfrm>
            <a:off x="7307072" y="5084823"/>
            <a:ext cx="4023360" cy="40233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00" b="1" dirty="0">
                <a:solidFill>
                  <a:srgbClr val="1C1C1E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培育產業能量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7307072" y="5499351"/>
            <a:ext cx="40233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133" dirty="0">
                <a:solidFill>
                  <a:srgbClr val="3A3A3C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培訓綠色設計人才，降低產業導入門檻</a:t>
            </a:r>
            <a:endParaRPr lang="en-US" sz="2133" dirty="0"/>
          </a:p>
        </p:txBody>
      </p:sp>
      <p:sp>
        <p:nvSpPr>
          <p:cNvPr id="51" name="Text 49"/>
          <p:cNvSpPr/>
          <p:nvPr/>
        </p:nvSpPr>
        <p:spPr>
          <a:xfrm>
            <a:off x="1097280" y="5186442"/>
            <a:ext cx="10363200" cy="6827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endParaRPr lang="en-US" sz="1533" dirty="0"/>
          </a:p>
        </p:txBody>
      </p:sp>
      <p:sp>
        <p:nvSpPr>
          <p:cNvPr id="53" name="Shape 0">
            <a:extLst>
              <a:ext uri="{FF2B5EF4-FFF2-40B4-BE49-F238E27FC236}">
                <a16:creationId xmlns:a16="http://schemas.microsoft.com/office/drawing/2014/main" id="{C301DDBC-C664-0C1F-5E91-4A6D23FCF2F4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6797040"/>
            <a:ext cx="12192000" cy="60960"/>
          </a:xfrm>
          <a:prstGeom prst="rect">
            <a:avLst/>
          </a:prstGeom>
          <a:solidFill>
            <a:srgbClr val="2D6A4F"/>
          </a:solidFill>
          <a:ln w="12700">
            <a:solidFill>
              <a:srgbClr val="2D6A4F"/>
            </a:solidFill>
            <a:prstDash val="solid"/>
          </a:ln>
        </p:spPr>
        <p:txBody>
          <a:bodyPr/>
          <a:lstStyle/>
          <a:p>
            <a:endParaRPr lang="zh-TW" altLang="en-US" sz="2400"/>
          </a:p>
        </p:txBody>
      </p:sp>
      <p:sp>
        <p:nvSpPr>
          <p:cNvPr id="55" name="平行四邊形 54">
            <a:extLst>
              <a:ext uri="{FF2B5EF4-FFF2-40B4-BE49-F238E27FC236}">
                <a16:creationId xmlns:a16="http://schemas.microsoft.com/office/drawing/2014/main" id="{BE4A7D79-12C1-4B96-5EC0-BF9EA2278B2F}"/>
              </a:ext>
            </a:extLst>
          </p:cNvPr>
          <p:cNvSpPr/>
          <p:nvPr/>
        </p:nvSpPr>
        <p:spPr>
          <a:xfrm>
            <a:off x="585565" y="821314"/>
            <a:ext cx="1621536" cy="334785"/>
          </a:xfrm>
          <a:prstGeom prst="parallelogram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867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執行重點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7" name="文字方塊 56">
            <a:extLst>
              <a:ext uri="{FF2B5EF4-FFF2-40B4-BE49-F238E27FC236}">
                <a16:creationId xmlns:a16="http://schemas.microsoft.com/office/drawing/2014/main" id="{6D72BB03-995F-105F-2301-55AF443A363A}"/>
              </a:ext>
            </a:extLst>
          </p:cNvPr>
          <p:cNvSpPr txBox="1"/>
          <p:nvPr/>
        </p:nvSpPr>
        <p:spPr>
          <a:xfrm>
            <a:off x="585550" y="1144242"/>
            <a:ext cx="11040533" cy="379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867" dirty="0" err="1">
                <a:solidFill>
                  <a:srgbClr val="3A3A3C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工作坊為說明會的前置銜接機制</a:t>
            </a:r>
            <a:r>
              <a:rPr lang="en-US" altLang="zh-TW" sz="1867" dirty="0">
                <a:solidFill>
                  <a:srgbClr val="3A3A3C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，</a:t>
            </a:r>
            <a:r>
              <a:rPr lang="zh-TW" altLang="en-US" sz="1867" dirty="0">
                <a:solidFill>
                  <a:srgbClr val="3A3A3C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宣傳</a:t>
            </a:r>
            <a:r>
              <a:rPr lang="en-US" altLang="zh-TW" sz="1867" dirty="0">
                <a:solidFill>
                  <a:srgbClr val="3A3A3C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說明會完成後即啟動招募，確保6月底前如期辦理。</a:t>
            </a:r>
            <a:endParaRPr lang="en-US" altLang="zh-TW" sz="1867" dirty="0"/>
          </a:p>
        </p:txBody>
      </p:sp>
      <p:graphicFrame>
        <p:nvGraphicFramePr>
          <p:cNvPr id="58" name="表格 57">
            <a:extLst>
              <a:ext uri="{FF2B5EF4-FFF2-40B4-BE49-F238E27FC236}">
                <a16:creationId xmlns:a16="http://schemas.microsoft.com/office/drawing/2014/main" id="{48A18109-3E26-4D1A-4BE1-E6DE7933E0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6498890"/>
              </p:ext>
            </p:extLst>
          </p:nvPr>
        </p:nvGraphicFramePr>
        <p:xfrm>
          <a:off x="575733" y="2012051"/>
          <a:ext cx="10964324" cy="148335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96433">
                  <a:extLst>
                    <a:ext uri="{9D8B030D-6E8A-4147-A177-3AD203B41FA5}">
                      <a16:colId xmlns:a16="http://schemas.microsoft.com/office/drawing/2014/main" val="3341146085"/>
                    </a:ext>
                  </a:extLst>
                </a:gridCol>
                <a:gridCol w="1096433">
                  <a:extLst>
                    <a:ext uri="{9D8B030D-6E8A-4147-A177-3AD203B41FA5}">
                      <a16:colId xmlns:a16="http://schemas.microsoft.com/office/drawing/2014/main" val="3680866561"/>
                    </a:ext>
                  </a:extLst>
                </a:gridCol>
                <a:gridCol w="1096433">
                  <a:extLst>
                    <a:ext uri="{9D8B030D-6E8A-4147-A177-3AD203B41FA5}">
                      <a16:colId xmlns:a16="http://schemas.microsoft.com/office/drawing/2014/main" val="1205586348"/>
                    </a:ext>
                  </a:extLst>
                </a:gridCol>
                <a:gridCol w="1096433">
                  <a:extLst>
                    <a:ext uri="{9D8B030D-6E8A-4147-A177-3AD203B41FA5}">
                      <a16:colId xmlns:a16="http://schemas.microsoft.com/office/drawing/2014/main" val="293772306"/>
                    </a:ext>
                  </a:extLst>
                </a:gridCol>
                <a:gridCol w="2192863">
                  <a:extLst>
                    <a:ext uri="{9D8B030D-6E8A-4147-A177-3AD203B41FA5}">
                      <a16:colId xmlns:a16="http://schemas.microsoft.com/office/drawing/2014/main" val="529568678"/>
                    </a:ext>
                  </a:extLst>
                </a:gridCol>
                <a:gridCol w="2192863">
                  <a:extLst>
                    <a:ext uri="{9D8B030D-6E8A-4147-A177-3AD203B41FA5}">
                      <a16:colId xmlns:a16="http://schemas.microsoft.com/office/drawing/2014/main" val="1713901507"/>
                    </a:ext>
                  </a:extLst>
                </a:gridCol>
                <a:gridCol w="1096433">
                  <a:extLst>
                    <a:ext uri="{9D8B030D-6E8A-4147-A177-3AD203B41FA5}">
                      <a16:colId xmlns:a16="http://schemas.microsoft.com/office/drawing/2014/main" val="1065959223"/>
                    </a:ext>
                  </a:extLst>
                </a:gridCol>
                <a:gridCol w="1096433">
                  <a:extLst>
                    <a:ext uri="{9D8B030D-6E8A-4147-A177-3AD203B41FA5}">
                      <a16:colId xmlns:a16="http://schemas.microsoft.com/office/drawing/2014/main" val="3726225742"/>
                    </a:ext>
                  </a:extLst>
                </a:gridCol>
              </a:tblGrid>
              <a:tr h="494453">
                <a:tc>
                  <a:txBody>
                    <a:bodyPr/>
                    <a:lstStyle/>
                    <a:p>
                      <a:pPr algn="r"/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09114916"/>
                  </a:ext>
                </a:extLst>
              </a:tr>
              <a:tr h="494453">
                <a:tc>
                  <a:txBody>
                    <a:bodyPr/>
                    <a:lstStyle/>
                    <a:p>
                      <a:pPr algn="r"/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98749828"/>
                  </a:ext>
                </a:extLst>
              </a:tr>
              <a:tr h="494453"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3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五月</a:t>
                      </a:r>
                    </a:p>
                  </a:txBody>
                  <a:tcPr marL="121920" marR="121920" marT="60960" marB="6096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3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六月</a:t>
                      </a: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3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七月</a:t>
                      </a: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3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八月</a:t>
                      </a: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300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九月</a:t>
                      </a: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121920" marR="121920" marT="60960" marB="60960" anchor="ctr">
                    <a:lnL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rgbClr val="2D6A4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07771"/>
                  </a:ext>
                </a:extLst>
              </a:tr>
            </a:tbl>
          </a:graphicData>
        </a:graphic>
      </p:graphicFrame>
      <p:sp>
        <p:nvSpPr>
          <p:cNvPr id="46" name="Shape 44"/>
          <p:cNvSpPr/>
          <p:nvPr/>
        </p:nvSpPr>
        <p:spPr>
          <a:xfrm>
            <a:off x="585565" y="2013498"/>
            <a:ext cx="10874915" cy="558496"/>
          </a:xfrm>
          <a:prstGeom prst="rect">
            <a:avLst/>
          </a:prstGeom>
          <a:solidFill>
            <a:srgbClr val="52B788"/>
          </a:solidFill>
          <a:ln w="12700">
            <a:solidFill>
              <a:srgbClr val="52B788"/>
            </a:solidFill>
            <a:prstDash val="solid"/>
          </a:ln>
        </p:spPr>
        <p:txBody>
          <a:bodyPr anchor="ctr"/>
          <a:lstStyle/>
          <a:p>
            <a:r>
              <a:rPr lang="en-US" altLang="zh-TW" sz="2400" b="1" dirty="0">
                <a:solidFill>
                  <a:srgbClr val="FFFFFF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宣傳說明會（5場）期限 9月30日</a:t>
            </a:r>
            <a:endParaRPr lang="en-US" altLang="zh-TW" sz="2400" dirty="0"/>
          </a:p>
        </p:txBody>
      </p:sp>
      <p:sp>
        <p:nvSpPr>
          <p:cNvPr id="59" name="Shape 42">
            <a:extLst>
              <a:ext uri="{FF2B5EF4-FFF2-40B4-BE49-F238E27FC236}">
                <a16:creationId xmlns:a16="http://schemas.microsoft.com/office/drawing/2014/main" id="{81DB931E-5DDC-20EC-0A9A-117831C64D88}"/>
              </a:ext>
            </a:extLst>
          </p:cNvPr>
          <p:cNvSpPr/>
          <p:nvPr/>
        </p:nvSpPr>
        <p:spPr>
          <a:xfrm>
            <a:off x="575733" y="2609355"/>
            <a:ext cx="4353318" cy="42672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>
            <a:noFill/>
            <a:prstDash val="solid"/>
          </a:ln>
        </p:spPr>
        <p:txBody>
          <a:bodyPr/>
          <a:lstStyle/>
          <a:p>
            <a:r>
              <a:rPr lang="en-US" altLang="zh-TW" sz="2400" b="1" dirty="0">
                <a:solidFill>
                  <a:srgbClr val="FFFFFF"/>
                </a:solidFill>
                <a:latin typeface="微軟正黑體" pitchFamily="34" charset="0"/>
                <a:ea typeface="微軟正黑體" pitchFamily="34" charset="-122"/>
                <a:cs typeface="微軟正黑體" pitchFamily="34" charset="-120"/>
              </a:rPr>
              <a:t>實作工作坊（2場）期限 6月30日</a:t>
            </a:r>
            <a:endParaRPr lang="en-US" altLang="zh-TW" sz="2400" dirty="0"/>
          </a:p>
        </p:txBody>
      </p:sp>
      <p:sp>
        <p:nvSpPr>
          <p:cNvPr id="60" name="平行四邊形 59">
            <a:extLst>
              <a:ext uri="{FF2B5EF4-FFF2-40B4-BE49-F238E27FC236}">
                <a16:creationId xmlns:a16="http://schemas.microsoft.com/office/drawing/2014/main" id="{7D4B2FAE-B725-14D1-BE4D-CBB742CB5D53}"/>
              </a:ext>
            </a:extLst>
          </p:cNvPr>
          <p:cNvSpPr/>
          <p:nvPr/>
        </p:nvSpPr>
        <p:spPr>
          <a:xfrm>
            <a:off x="585565" y="1561312"/>
            <a:ext cx="1621536" cy="334785"/>
          </a:xfrm>
          <a:prstGeom prst="parallelogram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867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執行時程</a:t>
            </a:r>
            <a:endParaRPr lang="zh-TW" altLang="en-US" sz="2400" b="1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標題 2">
            <a:extLst>
              <a:ext uri="{FF2B5EF4-FFF2-40B4-BE49-F238E27FC236}">
                <a16:creationId xmlns:a16="http://schemas.microsoft.com/office/drawing/2014/main" id="{C2EDA244-7ECD-3935-914E-D21C90CE9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預期成效與執行時程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BB9FB6-0EA8-DF1A-3A0F-A00FD245C9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65E8E19A-3BBD-DB05-9C26-F2366F4CF58A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11</a:t>
            </a:fld>
            <a:endParaRPr lang="zh-TW" altLang="en-US" dirty="0"/>
          </a:p>
        </p:txBody>
      </p:sp>
      <p:sp>
        <p:nvSpPr>
          <p:cNvPr id="40" name="Freeform 6">
            <a:extLst>
              <a:ext uri="{FF2B5EF4-FFF2-40B4-BE49-F238E27FC236}">
                <a16:creationId xmlns:a16="http://schemas.microsoft.com/office/drawing/2014/main" id="{46B8FBC4-3CD3-56F7-5461-ED0E21510EDA}"/>
              </a:ext>
            </a:extLst>
          </p:cNvPr>
          <p:cNvSpPr>
            <a:spLocks/>
          </p:cNvSpPr>
          <p:nvPr/>
        </p:nvSpPr>
        <p:spPr bwMode="auto">
          <a:xfrm>
            <a:off x="525159" y="4294206"/>
            <a:ext cx="6117311" cy="20551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預期成效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id="{136A1DC2-E195-790D-054F-0C83DC115B1E}"/>
              </a:ext>
            </a:extLst>
          </p:cNvPr>
          <p:cNvSpPr>
            <a:spLocks/>
          </p:cNvSpPr>
          <p:nvPr/>
        </p:nvSpPr>
        <p:spPr bwMode="auto">
          <a:xfrm>
            <a:off x="6642470" y="1721275"/>
            <a:ext cx="5031450" cy="46280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  執行方法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標題 1">
            <a:extLst>
              <a:ext uri="{FF2B5EF4-FFF2-40B4-BE49-F238E27FC236}">
                <a16:creationId xmlns:a16="http://schemas.microsoft.com/office/drawing/2014/main" id="{5A790582-7641-3D4C-32DF-CBBC6A2D6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1528"/>
            <a:ext cx="10972800" cy="864000"/>
          </a:xfrm>
        </p:spPr>
        <p:txBody>
          <a:bodyPr>
            <a:normAutofit/>
          </a:bodyPr>
          <a:lstStyle/>
          <a:p>
            <a:r>
              <a:rPr lang="zh-TW" altLang="en-US" kern="1200" dirty="0">
                <a:solidFill>
                  <a:sysClr val="windowText" lastClr="000000"/>
                </a:solidFill>
                <a:latin typeface="Calibri"/>
                <a:cs typeface="Times New Roman" panose="02020603050405020304" pitchFamily="18" charset="0"/>
              </a:rPr>
              <a:t>三、淨零公共程式的優化與擴充</a:t>
            </a:r>
            <a:r>
              <a:rPr lang="en-US" altLang="zh-TW" sz="1800" dirty="0">
                <a:latin typeface="+mn-lt"/>
                <a:ea typeface="+mn-ea"/>
              </a:rPr>
              <a:t>(1/5)</a:t>
            </a:r>
            <a:endParaRPr lang="zh-TW" altLang="en-US" sz="1800" dirty="0">
              <a:latin typeface="+mn-lt"/>
              <a:ea typeface="+mn-ea"/>
            </a:endParaRPr>
          </a:p>
        </p:txBody>
      </p:sp>
      <p:sp>
        <p:nvSpPr>
          <p:cNvPr id="43" name="Freeform 6">
            <a:extLst>
              <a:ext uri="{FF2B5EF4-FFF2-40B4-BE49-F238E27FC236}">
                <a16:creationId xmlns:a16="http://schemas.microsoft.com/office/drawing/2014/main" id="{E0557D9F-481D-2B8B-7451-541A871C3211}"/>
              </a:ext>
            </a:extLst>
          </p:cNvPr>
          <p:cNvSpPr>
            <a:spLocks/>
          </p:cNvSpPr>
          <p:nvPr/>
        </p:nvSpPr>
        <p:spPr bwMode="auto">
          <a:xfrm>
            <a:off x="525160" y="1721276"/>
            <a:ext cx="6117311" cy="25590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執行目的</a:t>
            </a:r>
            <a:endParaRPr lang="en-US" altLang="zh-TW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:a16="http://schemas.microsoft.com/office/drawing/2014/main" id="{4C321FB1-3A28-4F18-1C37-E5867E37533F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16">
            <a:extLst>
              <a:ext uri="{FF2B5EF4-FFF2-40B4-BE49-F238E27FC236}">
                <a16:creationId xmlns:a16="http://schemas.microsoft.com/office/drawing/2014/main" id="{E82EB0C4-546C-B7A2-93DB-B0830F370DC9}"/>
              </a:ext>
            </a:extLst>
          </p:cNvPr>
          <p:cNvSpPr>
            <a:spLocks noEditPoints="1"/>
          </p:cNvSpPr>
          <p:nvPr/>
        </p:nvSpPr>
        <p:spPr bwMode="auto">
          <a:xfrm>
            <a:off x="6885037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C16A8758-F046-C8ED-EE1E-42C97CF7BAB5}"/>
              </a:ext>
            </a:extLst>
          </p:cNvPr>
          <p:cNvSpPr txBox="1"/>
          <p:nvPr/>
        </p:nvSpPr>
        <p:spPr>
          <a:xfrm>
            <a:off x="703815" y="2098561"/>
            <a:ext cx="5760000" cy="2181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依據自願性綠色軟體標章制度需求，建置符合 </a:t>
            </a:r>
            <a:r>
              <a:rPr lang="en" altLang="zh-TW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ISO/IEC 21031:2024 </a:t>
            </a: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之軟體碳排檢測工具。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可供業者導入之程式庫與</a:t>
            </a:r>
            <a:r>
              <a:rPr lang="en" altLang="zh-TW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API</a:t>
            </a:r>
            <a:r>
              <a:rPr lang="zh-TW" altLang="en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，</a:t>
            </a: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協助於軟體開發與服務維運過程中量測碳排放量。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建立一致化之碳排計算邏輯與資料介接規格，作為後續標章申請、審查與驗證作業之基礎。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3528247E-3906-8560-F41B-526D84C7ABF5}"/>
              </a:ext>
            </a:extLst>
          </p:cNvPr>
          <p:cNvGrpSpPr/>
          <p:nvPr/>
        </p:nvGrpSpPr>
        <p:grpSpPr>
          <a:xfrm>
            <a:off x="510317" y="1037260"/>
            <a:ext cx="11163603" cy="540000"/>
            <a:chOff x="4973381" y="579700"/>
            <a:chExt cx="1079997" cy="5694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8" name="圓角矩形 76">
              <a:extLst>
                <a:ext uri="{FF2B5EF4-FFF2-40B4-BE49-F238E27FC236}">
                  <a16:creationId xmlns:a16="http://schemas.microsoft.com/office/drawing/2014/main" id="{A7352807-8FEC-7286-A718-D3EBFA9F60B7}"/>
                </a:ext>
              </a:extLst>
            </p:cNvPr>
            <p:cNvSpPr/>
            <p:nvPr/>
          </p:nvSpPr>
          <p:spPr>
            <a:xfrm>
              <a:off x="4973381" y="579700"/>
              <a:ext cx="1079997" cy="569401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fillRef>
            <a:effectRef idx="2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TW" altLang="en-US"/>
            </a:p>
          </p:txBody>
        </p:sp>
        <p:sp>
          <p:nvSpPr>
            <p:cNvPr id="49" name="圓角矩形 4">
              <a:extLst>
                <a:ext uri="{FF2B5EF4-FFF2-40B4-BE49-F238E27FC236}">
                  <a16:creationId xmlns:a16="http://schemas.microsoft.com/office/drawing/2014/main" id="{06AB4B1B-EB39-2188-B373-EEDB4F8343A3}"/>
                </a:ext>
              </a:extLst>
            </p:cNvPr>
            <p:cNvSpPr/>
            <p:nvPr/>
          </p:nvSpPr>
          <p:spPr>
            <a:xfrm>
              <a:off x="4973381" y="628319"/>
              <a:ext cx="1079997" cy="48599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spcBef>
                  <a:spcPct val="0"/>
                </a:spcBef>
              </a:pPr>
              <a:r>
                <a:rPr lang="zh-TW" altLang="en-US" sz="3000" b="1" dirty="0"/>
                <a:t>一、開發淨零公共程式進行軟體碳排檢測試驗</a:t>
              </a:r>
            </a:p>
          </p:txBody>
        </p:sp>
      </p:grpSp>
      <p:sp>
        <p:nvSpPr>
          <p:cNvPr id="50" name="下箭头 23">
            <a:extLst>
              <a:ext uri="{FF2B5EF4-FFF2-40B4-BE49-F238E27FC236}">
                <a16:creationId xmlns:a16="http://schemas.microsoft.com/office/drawing/2014/main" id="{BA1A56CF-7A5A-F18B-F036-400CF782B913}"/>
              </a:ext>
            </a:extLst>
          </p:cNvPr>
          <p:cNvSpPr/>
          <p:nvPr/>
        </p:nvSpPr>
        <p:spPr>
          <a:xfrm>
            <a:off x="8724127" y="4603408"/>
            <a:ext cx="832294" cy="315571"/>
          </a:xfrm>
          <a:prstGeom prst="downArrow">
            <a:avLst/>
          </a:prstGeom>
          <a:solidFill>
            <a:srgbClr val="9D7B71"/>
          </a:solidFill>
          <a:ln>
            <a:solidFill>
              <a:srgbClr val="9D7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51" name="群組 50">
            <a:extLst>
              <a:ext uri="{FF2B5EF4-FFF2-40B4-BE49-F238E27FC236}">
                <a16:creationId xmlns:a16="http://schemas.microsoft.com/office/drawing/2014/main" id="{104394EE-1628-FC32-F592-164139117723}"/>
              </a:ext>
            </a:extLst>
          </p:cNvPr>
          <p:cNvGrpSpPr/>
          <p:nvPr/>
        </p:nvGrpSpPr>
        <p:grpSpPr>
          <a:xfrm>
            <a:off x="6966619" y="2261302"/>
            <a:ext cx="4445668" cy="1015662"/>
            <a:chOff x="4698332" y="1912546"/>
            <a:chExt cx="3525879" cy="378555"/>
          </a:xfrm>
        </p:grpSpPr>
        <p:sp>
          <p:nvSpPr>
            <p:cNvPr id="52" name="圆角矩形 11">
              <a:extLst>
                <a:ext uri="{FF2B5EF4-FFF2-40B4-BE49-F238E27FC236}">
                  <a16:creationId xmlns:a16="http://schemas.microsoft.com/office/drawing/2014/main" id="{A0FD9320-B73C-1C85-106A-80377E9E6F80}"/>
                </a:ext>
              </a:extLst>
            </p:cNvPr>
            <p:cNvSpPr/>
            <p:nvPr/>
          </p:nvSpPr>
          <p:spPr>
            <a:xfrm>
              <a:off x="4698332" y="1912563"/>
              <a:ext cx="3525879" cy="365822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3" name="圆角矩形 3">
              <a:extLst>
                <a:ext uri="{FF2B5EF4-FFF2-40B4-BE49-F238E27FC236}">
                  <a16:creationId xmlns:a16="http://schemas.microsoft.com/office/drawing/2014/main" id="{D563CC6D-25C0-0469-9A8B-3163235E77F0}"/>
                </a:ext>
              </a:extLst>
            </p:cNvPr>
            <p:cNvSpPr/>
            <p:nvPr/>
          </p:nvSpPr>
          <p:spPr>
            <a:xfrm>
              <a:off x="4698332" y="1912563"/>
              <a:ext cx="571035" cy="366334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4" name="TextBox 13">
              <a:extLst>
                <a:ext uri="{FF2B5EF4-FFF2-40B4-BE49-F238E27FC236}">
                  <a16:creationId xmlns:a16="http://schemas.microsoft.com/office/drawing/2014/main" id="{BE9DFB48-1088-9C4A-6254-94FF7ECB192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18336" y="1958574"/>
              <a:ext cx="770744" cy="272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1.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5" name="矩形 13">
              <a:extLst>
                <a:ext uri="{FF2B5EF4-FFF2-40B4-BE49-F238E27FC236}">
                  <a16:creationId xmlns:a16="http://schemas.microsoft.com/office/drawing/2014/main" id="{027E52A1-D03D-88D1-F808-97DE1606DD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9368" y="1912546"/>
              <a:ext cx="2781862" cy="3785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依據工項一所規劃之標章申請、審查及核發作業流程，開發體碳排檢測程式庫與</a:t>
              </a:r>
              <a:r>
                <a:rPr lang="en" altLang="zh-TW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API</a:t>
              </a:r>
              <a:r>
                <a:rPr lang="zh-TW" altLang="en-US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。</a:t>
              </a:r>
              <a:endParaRPr lang="zh-CN" altLang="en-US" sz="2000" dirty="0">
                <a:latin typeface="微軟正黑體 (本文)"/>
                <a:ea typeface="+mj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6" name="群組 55">
            <a:extLst>
              <a:ext uri="{FF2B5EF4-FFF2-40B4-BE49-F238E27FC236}">
                <a16:creationId xmlns:a16="http://schemas.microsoft.com/office/drawing/2014/main" id="{9A27CE0C-1284-A551-946D-6923C4D01CA9}"/>
              </a:ext>
            </a:extLst>
          </p:cNvPr>
          <p:cNvGrpSpPr/>
          <p:nvPr/>
        </p:nvGrpSpPr>
        <p:grpSpPr>
          <a:xfrm>
            <a:off x="6966621" y="3583811"/>
            <a:ext cx="4445668" cy="1048405"/>
            <a:chOff x="4683962" y="4319574"/>
            <a:chExt cx="3525879" cy="510209"/>
          </a:xfrm>
        </p:grpSpPr>
        <p:sp>
          <p:nvSpPr>
            <p:cNvPr id="57" name="圆角矩形 18">
              <a:extLst>
                <a:ext uri="{FF2B5EF4-FFF2-40B4-BE49-F238E27FC236}">
                  <a16:creationId xmlns:a16="http://schemas.microsoft.com/office/drawing/2014/main" id="{32310101-75BF-8957-B7ED-6268FF31AA0C}"/>
                </a:ext>
              </a:extLst>
            </p:cNvPr>
            <p:cNvSpPr/>
            <p:nvPr/>
          </p:nvSpPr>
          <p:spPr>
            <a:xfrm>
              <a:off x="4683962" y="4319574"/>
              <a:ext cx="3525879" cy="48225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8" name="矩形 14">
              <a:extLst>
                <a:ext uri="{FF2B5EF4-FFF2-40B4-BE49-F238E27FC236}">
                  <a16:creationId xmlns:a16="http://schemas.microsoft.com/office/drawing/2014/main" id="{CDCC520D-9E69-3108-B616-9546C34A1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3565" y="4335508"/>
              <a:ext cx="2954845" cy="494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cs typeface="Times New Roman" panose="02020603050405020304" pitchFamily="18" charset="0"/>
                </a:rPr>
                <a:t>針對特定核心程序或重要服務所產生之碳排放量，並回傳對應計算結果。</a:t>
              </a:r>
              <a:endParaRPr lang="zh-TW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9" name="圆角矩形 3">
              <a:extLst>
                <a:ext uri="{FF2B5EF4-FFF2-40B4-BE49-F238E27FC236}">
                  <a16:creationId xmlns:a16="http://schemas.microsoft.com/office/drawing/2014/main" id="{C8E55469-5D40-0EE1-1BA3-539347EBF2AC}"/>
                </a:ext>
              </a:extLst>
            </p:cNvPr>
            <p:cNvSpPr/>
            <p:nvPr/>
          </p:nvSpPr>
          <p:spPr>
            <a:xfrm>
              <a:off x="4683962" y="4319574"/>
              <a:ext cx="571035" cy="482250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60" name="TextBox 20">
              <a:extLst>
                <a:ext uri="{FF2B5EF4-FFF2-40B4-BE49-F238E27FC236}">
                  <a16:creationId xmlns:a16="http://schemas.microsoft.com/office/drawing/2014/main" id="{E5C76AB5-605F-7A07-205D-C6FD8A9C28F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9843" y="4424410"/>
              <a:ext cx="727445" cy="272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2.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61" name="下箭头 16">
            <a:extLst>
              <a:ext uri="{FF2B5EF4-FFF2-40B4-BE49-F238E27FC236}">
                <a16:creationId xmlns:a16="http://schemas.microsoft.com/office/drawing/2014/main" id="{42268C42-AD7A-B0FB-0FBE-E80C0757198C}"/>
              </a:ext>
            </a:extLst>
          </p:cNvPr>
          <p:cNvSpPr/>
          <p:nvPr/>
        </p:nvSpPr>
        <p:spPr>
          <a:xfrm>
            <a:off x="8726614" y="3245444"/>
            <a:ext cx="832294" cy="315571"/>
          </a:xfrm>
          <a:prstGeom prst="downArrow">
            <a:avLst/>
          </a:prstGeom>
          <a:solidFill>
            <a:srgbClr val="3E6B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68" name="群組 67">
            <a:extLst>
              <a:ext uri="{FF2B5EF4-FFF2-40B4-BE49-F238E27FC236}">
                <a16:creationId xmlns:a16="http://schemas.microsoft.com/office/drawing/2014/main" id="{8F7D64C2-0A2E-F48D-84C5-2C28B367D633}"/>
              </a:ext>
            </a:extLst>
          </p:cNvPr>
          <p:cNvGrpSpPr/>
          <p:nvPr/>
        </p:nvGrpSpPr>
        <p:grpSpPr>
          <a:xfrm>
            <a:off x="6966620" y="4921594"/>
            <a:ext cx="4445668" cy="1015663"/>
            <a:chOff x="6966620" y="4486082"/>
            <a:chExt cx="4445668" cy="797657"/>
          </a:xfrm>
        </p:grpSpPr>
        <p:sp>
          <p:nvSpPr>
            <p:cNvPr id="69" name="圆角矩形 25">
              <a:extLst>
                <a:ext uri="{FF2B5EF4-FFF2-40B4-BE49-F238E27FC236}">
                  <a16:creationId xmlns:a16="http://schemas.microsoft.com/office/drawing/2014/main" id="{C8F07FE9-D48F-A977-D373-D9C878F19C74}"/>
                </a:ext>
              </a:extLst>
            </p:cNvPr>
            <p:cNvSpPr/>
            <p:nvPr/>
          </p:nvSpPr>
          <p:spPr>
            <a:xfrm>
              <a:off x="6966620" y="4511909"/>
              <a:ext cx="4445668" cy="719997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0" name="圆角矩形 3">
              <a:extLst>
                <a:ext uri="{FF2B5EF4-FFF2-40B4-BE49-F238E27FC236}">
                  <a16:creationId xmlns:a16="http://schemas.microsoft.com/office/drawing/2014/main" id="{A0109A10-5D84-7ED5-0927-16C2BABD4DC7}"/>
                </a:ext>
              </a:extLst>
            </p:cNvPr>
            <p:cNvSpPr/>
            <p:nvPr/>
          </p:nvSpPr>
          <p:spPr>
            <a:xfrm>
              <a:off x="6966620" y="4511909"/>
              <a:ext cx="720000" cy="719997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1" name="矩形 12">
              <a:extLst>
                <a:ext uri="{FF2B5EF4-FFF2-40B4-BE49-F238E27FC236}">
                  <a16:creationId xmlns:a16="http://schemas.microsoft.com/office/drawing/2014/main" id="{07164BFC-1404-5B36-4665-33C8A7A50D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6618" y="4486082"/>
              <a:ext cx="3580824" cy="797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ea typeface="+mj-ea"/>
                  <a:cs typeface="Times New Roman" panose="02020603050405020304" pitchFamily="18" charset="0"/>
                </a:rPr>
                <a:t>搭配技術文件、介接說明、範例程式及測試機制，協助業者快速導入。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2" name="TextBox 27">
              <a:extLst>
                <a:ext uri="{FF2B5EF4-FFF2-40B4-BE49-F238E27FC236}">
                  <a16:creationId xmlns:a16="http://schemas.microsoft.com/office/drawing/2014/main" id="{CED84FDE-7EC2-2470-B95A-E41DFB7827A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0036" y="4681432"/>
              <a:ext cx="917212" cy="406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3.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73" name="文字方塊 72">
            <a:extLst>
              <a:ext uri="{FF2B5EF4-FFF2-40B4-BE49-F238E27FC236}">
                <a16:creationId xmlns:a16="http://schemas.microsoft.com/office/drawing/2014/main" id="{15AFA645-8531-1E0D-D69A-BFE7B6D5D841}"/>
              </a:ext>
            </a:extLst>
          </p:cNvPr>
          <p:cNvSpPr txBox="1"/>
          <p:nvPr/>
        </p:nvSpPr>
        <p:spPr>
          <a:xfrm>
            <a:off x="703815" y="4808268"/>
            <a:ext cx="5760000" cy="14661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透過本項程式庫與</a:t>
            </a:r>
            <a:r>
              <a:rPr lang="en" altLang="zh-TW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API</a:t>
            </a: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之開發，可</a:t>
            </a:r>
            <a:r>
              <a:rPr lang="zh-TW" altLang="en-US" sz="2000" dirty="0">
                <a:solidFill>
                  <a:srgbClr val="0432FF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建立符合 </a:t>
            </a:r>
            <a:r>
              <a:rPr lang="en" altLang="zh-TW" sz="2000" dirty="0">
                <a:solidFill>
                  <a:srgbClr val="0432FF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ISO/IEC 21031 </a:t>
            </a:r>
            <a:r>
              <a:rPr lang="zh-TW" altLang="en-US" sz="2000" dirty="0">
                <a:solidFill>
                  <a:srgbClr val="0432FF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之軟體碳排計算能力</a:t>
            </a: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。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提高產業導入便利性，降低系統整合門檻，建立我國軟體碳排檢測之共通技術基礎。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sp>
        <p:nvSpPr>
          <p:cNvPr id="74" name="Freeform 16">
            <a:extLst>
              <a:ext uri="{FF2B5EF4-FFF2-40B4-BE49-F238E27FC236}">
                <a16:creationId xmlns:a16="http://schemas.microsoft.com/office/drawing/2014/main" id="{D09D06B7-5E8C-5D91-AB16-9E7AF22807DB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4415485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909272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173218-6790-2940-C291-EEC5E71619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06CF541-6E35-F60A-B421-453A7F0D856E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12</a:t>
            </a:fld>
            <a:endParaRPr lang="zh-TW" altLang="en-US" dirty="0"/>
          </a:p>
        </p:txBody>
      </p:sp>
      <p:sp>
        <p:nvSpPr>
          <p:cNvPr id="40" name="Freeform 6">
            <a:extLst>
              <a:ext uri="{FF2B5EF4-FFF2-40B4-BE49-F238E27FC236}">
                <a16:creationId xmlns:a16="http://schemas.microsoft.com/office/drawing/2014/main" id="{B68C543C-1B2F-F7A1-7962-B432EA13F990}"/>
              </a:ext>
            </a:extLst>
          </p:cNvPr>
          <p:cNvSpPr>
            <a:spLocks/>
          </p:cNvSpPr>
          <p:nvPr/>
        </p:nvSpPr>
        <p:spPr bwMode="auto">
          <a:xfrm>
            <a:off x="525159" y="4294206"/>
            <a:ext cx="6117311" cy="20551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預期成效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id="{4AE72746-AECD-3433-D8E2-FD215019F2CB}"/>
              </a:ext>
            </a:extLst>
          </p:cNvPr>
          <p:cNvSpPr>
            <a:spLocks/>
          </p:cNvSpPr>
          <p:nvPr/>
        </p:nvSpPr>
        <p:spPr bwMode="auto">
          <a:xfrm>
            <a:off x="6658670" y="1721276"/>
            <a:ext cx="4949406" cy="46280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  執行方法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標題 1">
            <a:extLst>
              <a:ext uri="{FF2B5EF4-FFF2-40B4-BE49-F238E27FC236}">
                <a16:creationId xmlns:a16="http://schemas.microsoft.com/office/drawing/2014/main" id="{AB61E85C-A9D6-FA4C-F30E-F2FA50CFE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1528"/>
            <a:ext cx="10972800" cy="864000"/>
          </a:xfrm>
        </p:spPr>
        <p:txBody>
          <a:bodyPr>
            <a:normAutofit/>
          </a:bodyPr>
          <a:lstStyle/>
          <a:p>
            <a:r>
              <a:rPr lang="zh-TW" altLang="en-US" kern="1200" dirty="0">
                <a:solidFill>
                  <a:sysClr val="windowText" lastClr="000000"/>
                </a:solidFill>
                <a:latin typeface="Calibri"/>
                <a:cs typeface="Times New Roman" panose="02020603050405020304" pitchFamily="18" charset="0"/>
              </a:rPr>
              <a:t>工項三、淨零公共程式的優化與擴充</a:t>
            </a:r>
            <a:r>
              <a:rPr lang="en-US" altLang="zh-TW" sz="1800" dirty="0">
                <a:latin typeface="+mn-lt"/>
                <a:ea typeface="+mn-ea"/>
              </a:rPr>
              <a:t>(2/5)</a:t>
            </a:r>
            <a:endParaRPr lang="zh-TW" altLang="en-US" sz="1800" dirty="0">
              <a:latin typeface="+mn-lt"/>
              <a:ea typeface="+mn-ea"/>
            </a:endParaRPr>
          </a:p>
        </p:txBody>
      </p:sp>
      <p:sp>
        <p:nvSpPr>
          <p:cNvPr id="43" name="Freeform 6">
            <a:extLst>
              <a:ext uri="{FF2B5EF4-FFF2-40B4-BE49-F238E27FC236}">
                <a16:creationId xmlns:a16="http://schemas.microsoft.com/office/drawing/2014/main" id="{76F047AE-E7D6-4787-F676-1F96DDAA6064}"/>
              </a:ext>
            </a:extLst>
          </p:cNvPr>
          <p:cNvSpPr>
            <a:spLocks/>
          </p:cNvSpPr>
          <p:nvPr/>
        </p:nvSpPr>
        <p:spPr bwMode="auto">
          <a:xfrm>
            <a:off x="525160" y="1721276"/>
            <a:ext cx="6117311" cy="25590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執行目的</a:t>
            </a:r>
            <a:endParaRPr lang="en-US" altLang="zh-TW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:a16="http://schemas.microsoft.com/office/drawing/2014/main" id="{4C8DD0AF-F73D-315F-DDBF-6C882A21EE2D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16">
            <a:extLst>
              <a:ext uri="{FF2B5EF4-FFF2-40B4-BE49-F238E27FC236}">
                <a16:creationId xmlns:a16="http://schemas.microsoft.com/office/drawing/2014/main" id="{6D8C3918-147B-CE95-F8AF-9C267FAF48FB}"/>
              </a:ext>
            </a:extLst>
          </p:cNvPr>
          <p:cNvSpPr>
            <a:spLocks noEditPoints="1"/>
          </p:cNvSpPr>
          <p:nvPr/>
        </p:nvSpPr>
        <p:spPr bwMode="auto">
          <a:xfrm>
            <a:off x="6885037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E6DCDE37-2E26-8D41-0552-AC3B8B7D7964}"/>
              </a:ext>
            </a:extLst>
          </p:cNvPr>
          <p:cNvSpPr txBox="1"/>
          <p:nvPr/>
        </p:nvSpPr>
        <p:spPr>
          <a:xfrm>
            <a:off x="702881" y="2119508"/>
            <a:ext cx="5760000" cy="2181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透過實際業者場域導入軟體碳排檢測工具，驗證其於不同系統架構與服務情境下之適用性。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檢視碳排計算邏輯、資料蒐集方式及系統介接流程之合理性，作為工具優化之依據。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結合試驗結果，導入標章申請、審查與核發流程實作，強化制度與技術之完整性。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37999070-AF45-810C-14D7-5660D9E72DEA}"/>
              </a:ext>
            </a:extLst>
          </p:cNvPr>
          <p:cNvGrpSpPr/>
          <p:nvPr/>
        </p:nvGrpSpPr>
        <p:grpSpPr>
          <a:xfrm>
            <a:off x="510317" y="1037260"/>
            <a:ext cx="11163603" cy="540000"/>
            <a:chOff x="4973381" y="579700"/>
            <a:chExt cx="1079997" cy="5694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8" name="圓角矩形 76">
              <a:extLst>
                <a:ext uri="{FF2B5EF4-FFF2-40B4-BE49-F238E27FC236}">
                  <a16:creationId xmlns:a16="http://schemas.microsoft.com/office/drawing/2014/main" id="{A64CF42B-A6B1-68AB-5FB1-1C1F06FB4FFC}"/>
                </a:ext>
              </a:extLst>
            </p:cNvPr>
            <p:cNvSpPr/>
            <p:nvPr/>
          </p:nvSpPr>
          <p:spPr>
            <a:xfrm>
              <a:off x="4973381" y="579700"/>
              <a:ext cx="1079997" cy="569401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fillRef>
            <a:effectRef idx="2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TW" altLang="en-US"/>
            </a:p>
          </p:txBody>
        </p:sp>
        <p:sp>
          <p:nvSpPr>
            <p:cNvPr id="49" name="圓角矩形 4">
              <a:extLst>
                <a:ext uri="{FF2B5EF4-FFF2-40B4-BE49-F238E27FC236}">
                  <a16:creationId xmlns:a16="http://schemas.microsoft.com/office/drawing/2014/main" id="{114629D7-7677-5213-4F51-E9D3C1260450}"/>
                </a:ext>
              </a:extLst>
            </p:cNvPr>
            <p:cNvSpPr/>
            <p:nvPr/>
          </p:nvSpPr>
          <p:spPr>
            <a:xfrm>
              <a:off x="4973381" y="628319"/>
              <a:ext cx="1079997" cy="48599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spcBef>
                  <a:spcPct val="0"/>
                </a:spcBef>
              </a:pPr>
              <a:r>
                <a:rPr lang="zh-TW" altLang="en-US" sz="3000" b="1" dirty="0"/>
                <a:t>二、進行軟體碳排檢測工具概念驗證</a:t>
              </a:r>
              <a:r>
                <a:rPr lang="en-US" altLang="zh-TW" sz="3000" b="1" dirty="0"/>
                <a:t>(</a:t>
              </a:r>
              <a:r>
                <a:rPr lang="en" altLang="zh-TW" sz="3000" b="1" dirty="0"/>
                <a:t>Proof Of Concept)</a:t>
              </a:r>
              <a:r>
                <a:rPr lang="zh-TW" altLang="en-US" sz="3000" b="1" dirty="0"/>
                <a:t>試驗</a:t>
              </a:r>
            </a:p>
          </p:txBody>
        </p:sp>
      </p:grpSp>
      <p:sp>
        <p:nvSpPr>
          <p:cNvPr id="50" name="下箭头 23">
            <a:extLst>
              <a:ext uri="{FF2B5EF4-FFF2-40B4-BE49-F238E27FC236}">
                <a16:creationId xmlns:a16="http://schemas.microsoft.com/office/drawing/2014/main" id="{5E4EC1E4-1635-5D71-506B-4204811BC6E8}"/>
              </a:ext>
            </a:extLst>
          </p:cNvPr>
          <p:cNvSpPr/>
          <p:nvPr/>
        </p:nvSpPr>
        <p:spPr>
          <a:xfrm>
            <a:off x="8724127" y="4603408"/>
            <a:ext cx="832294" cy="315571"/>
          </a:xfrm>
          <a:prstGeom prst="downArrow">
            <a:avLst/>
          </a:prstGeom>
          <a:solidFill>
            <a:srgbClr val="9D7B71"/>
          </a:solidFill>
          <a:ln>
            <a:solidFill>
              <a:srgbClr val="9D7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51" name="群組 50">
            <a:extLst>
              <a:ext uri="{FF2B5EF4-FFF2-40B4-BE49-F238E27FC236}">
                <a16:creationId xmlns:a16="http://schemas.microsoft.com/office/drawing/2014/main" id="{66B909A3-43E5-AF58-06AF-5C64A40D45DA}"/>
              </a:ext>
            </a:extLst>
          </p:cNvPr>
          <p:cNvGrpSpPr/>
          <p:nvPr/>
        </p:nvGrpSpPr>
        <p:grpSpPr>
          <a:xfrm>
            <a:off x="6966619" y="2261302"/>
            <a:ext cx="4445668" cy="1015662"/>
            <a:chOff x="4698332" y="1912546"/>
            <a:chExt cx="3525879" cy="378555"/>
          </a:xfrm>
        </p:grpSpPr>
        <p:sp>
          <p:nvSpPr>
            <p:cNvPr id="52" name="圆角矩形 11">
              <a:extLst>
                <a:ext uri="{FF2B5EF4-FFF2-40B4-BE49-F238E27FC236}">
                  <a16:creationId xmlns:a16="http://schemas.microsoft.com/office/drawing/2014/main" id="{87EA7AA1-1DC9-F581-9F84-FA170FD64AF6}"/>
                </a:ext>
              </a:extLst>
            </p:cNvPr>
            <p:cNvSpPr/>
            <p:nvPr/>
          </p:nvSpPr>
          <p:spPr>
            <a:xfrm>
              <a:off x="4698332" y="1912563"/>
              <a:ext cx="3525879" cy="365822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3" name="圆角矩形 3">
              <a:extLst>
                <a:ext uri="{FF2B5EF4-FFF2-40B4-BE49-F238E27FC236}">
                  <a16:creationId xmlns:a16="http://schemas.microsoft.com/office/drawing/2014/main" id="{CB84943C-F5AE-0126-C51A-C26BAAF457D4}"/>
                </a:ext>
              </a:extLst>
            </p:cNvPr>
            <p:cNvSpPr/>
            <p:nvPr/>
          </p:nvSpPr>
          <p:spPr>
            <a:xfrm>
              <a:off x="4698332" y="1912563"/>
              <a:ext cx="571035" cy="366334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4" name="TextBox 13">
              <a:extLst>
                <a:ext uri="{FF2B5EF4-FFF2-40B4-BE49-F238E27FC236}">
                  <a16:creationId xmlns:a16="http://schemas.microsoft.com/office/drawing/2014/main" id="{2D63FC0B-FCC8-BEE7-4E6E-6CA09F77F6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18336" y="1958574"/>
              <a:ext cx="770744" cy="272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1.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5" name="矩形 13">
              <a:extLst>
                <a:ext uri="{FF2B5EF4-FFF2-40B4-BE49-F238E27FC236}">
                  <a16:creationId xmlns:a16="http://schemas.microsoft.com/office/drawing/2014/main" id="{437C3CC5-ECBF-DD1E-BE7C-FCEA6F8460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9368" y="1912546"/>
              <a:ext cx="2781862" cy="3785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與至少</a:t>
              </a:r>
              <a:r>
                <a:rPr lang="en-US" altLang="zh-TW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2</a:t>
              </a:r>
              <a:r>
                <a:rPr lang="zh-TW" altLang="en-US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家次資訊業者合作，導入本案開發之軟體碳排檢測程式庫與</a:t>
              </a:r>
              <a:r>
                <a:rPr lang="en" altLang="zh-TW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API</a:t>
              </a:r>
              <a:r>
                <a:rPr lang="zh-TW" altLang="en-US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。</a:t>
              </a:r>
              <a:endParaRPr lang="zh-CN" altLang="en-US" sz="2000" dirty="0">
                <a:latin typeface="微軟正黑體 (本文)"/>
                <a:ea typeface="+mj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6" name="群組 55">
            <a:extLst>
              <a:ext uri="{FF2B5EF4-FFF2-40B4-BE49-F238E27FC236}">
                <a16:creationId xmlns:a16="http://schemas.microsoft.com/office/drawing/2014/main" id="{AF8BA17A-864B-7C3A-2310-DF04CFE012C1}"/>
              </a:ext>
            </a:extLst>
          </p:cNvPr>
          <p:cNvGrpSpPr/>
          <p:nvPr/>
        </p:nvGrpSpPr>
        <p:grpSpPr>
          <a:xfrm>
            <a:off x="6966621" y="3583811"/>
            <a:ext cx="4445668" cy="1048405"/>
            <a:chOff x="4683962" y="4319574"/>
            <a:chExt cx="3525879" cy="510209"/>
          </a:xfrm>
        </p:grpSpPr>
        <p:sp>
          <p:nvSpPr>
            <p:cNvPr id="57" name="圆角矩形 18">
              <a:extLst>
                <a:ext uri="{FF2B5EF4-FFF2-40B4-BE49-F238E27FC236}">
                  <a16:creationId xmlns:a16="http://schemas.microsoft.com/office/drawing/2014/main" id="{20F4272A-CACD-4F8A-7650-FD425F18DBFE}"/>
                </a:ext>
              </a:extLst>
            </p:cNvPr>
            <p:cNvSpPr/>
            <p:nvPr/>
          </p:nvSpPr>
          <p:spPr>
            <a:xfrm>
              <a:off x="4683962" y="4319574"/>
              <a:ext cx="3525879" cy="48225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8" name="矩形 14">
              <a:extLst>
                <a:ext uri="{FF2B5EF4-FFF2-40B4-BE49-F238E27FC236}">
                  <a16:creationId xmlns:a16="http://schemas.microsoft.com/office/drawing/2014/main" id="{20825E53-6668-924A-EAE0-23FF82F22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3565" y="4335508"/>
              <a:ext cx="2954845" cy="494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cs typeface="Times New Roman" panose="02020603050405020304" pitchFamily="18" charset="0"/>
                </a:rPr>
                <a:t>於過程中檢視計算邏輯、資料蒐整、介接流程及結果回傳，進行問題調整與優化。</a:t>
              </a:r>
              <a:endParaRPr lang="zh-TW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9" name="圆角矩形 3">
              <a:extLst>
                <a:ext uri="{FF2B5EF4-FFF2-40B4-BE49-F238E27FC236}">
                  <a16:creationId xmlns:a16="http://schemas.microsoft.com/office/drawing/2014/main" id="{57537442-5BA3-80F0-39FF-E994B0B45F7D}"/>
                </a:ext>
              </a:extLst>
            </p:cNvPr>
            <p:cNvSpPr/>
            <p:nvPr/>
          </p:nvSpPr>
          <p:spPr>
            <a:xfrm>
              <a:off x="4683962" y="4319574"/>
              <a:ext cx="571035" cy="482250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60" name="TextBox 20">
              <a:extLst>
                <a:ext uri="{FF2B5EF4-FFF2-40B4-BE49-F238E27FC236}">
                  <a16:creationId xmlns:a16="http://schemas.microsoft.com/office/drawing/2014/main" id="{B361B65E-3299-7EC0-A5A6-C70C408BEA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9843" y="4424410"/>
              <a:ext cx="727445" cy="272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2.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61" name="下箭头 16">
            <a:extLst>
              <a:ext uri="{FF2B5EF4-FFF2-40B4-BE49-F238E27FC236}">
                <a16:creationId xmlns:a16="http://schemas.microsoft.com/office/drawing/2014/main" id="{E85D5013-A755-F24D-1D36-8D9DBA2F190A}"/>
              </a:ext>
            </a:extLst>
          </p:cNvPr>
          <p:cNvSpPr/>
          <p:nvPr/>
        </p:nvSpPr>
        <p:spPr>
          <a:xfrm>
            <a:off x="8726614" y="3245444"/>
            <a:ext cx="832294" cy="315571"/>
          </a:xfrm>
          <a:prstGeom prst="downArrow">
            <a:avLst/>
          </a:prstGeom>
          <a:solidFill>
            <a:srgbClr val="3E6B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68" name="群組 67">
            <a:extLst>
              <a:ext uri="{FF2B5EF4-FFF2-40B4-BE49-F238E27FC236}">
                <a16:creationId xmlns:a16="http://schemas.microsoft.com/office/drawing/2014/main" id="{B3A911AA-A252-8FE5-70A6-656114213808}"/>
              </a:ext>
            </a:extLst>
          </p:cNvPr>
          <p:cNvGrpSpPr/>
          <p:nvPr/>
        </p:nvGrpSpPr>
        <p:grpSpPr>
          <a:xfrm>
            <a:off x="6966620" y="4921594"/>
            <a:ext cx="4445668" cy="1015663"/>
            <a:chOff x="6966620" y="4486082"/>
            <a:chExt cx="4445668" cy="797657"/>
          </a:xfrm>
        </p:grpSpPr>
        <p:sp>
          <p:nvSpPr>
            <p:cNvPr id="69" name="圆角矩形 25">
              <a:extLst>
                <a:ext uri="{FF2B5EF4-FFF2-40B4-BE49-F238E27FC236}">
                  <a16:creationId xmlns:a16="http://schemas.microsoft.com/office/drawing/2014/main" id="{4939CAF5-6DC3-C631-AE3C-1B92744D2B84}"/>
                </a:ext>
              </a:extLst>
            </p:cNvPr>
            <p:cNvSpPr/>
            <p:nvPr/>
          </p:nvSpPr>
          <p:spPr>
            <a:xfrm>
              <a:off x="6966620" y="4511909"/>
              <a:ext cx="4445668" cy="719997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0" name="圆角矩形 3">
              <a:extLst>
                <a:ext uri="{FF2B5EF4-FFF2-40B4-BE49-F238E27FC236}">
                  <a16:creationId xmlns:a16="http://schemas.microsoft.com/office/drawing/2014/main" id="{2BED04CD-F3CE-7F21-90E3-93C2799912B9}"/>
                </a:ext>
              </a:extLst>
            </p:cNvPr>
            <p:cNvSpPr/>
            <p:nvPr/>
          </p:nvSpPr>
          <p:spPr>
            <a:xfrm>
              <a:off x="6966620" y="4511909"/>
              <a:ext cx="720000" cy="719997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1" name="矩形 12">
              <a:extLst>
                <a:ext uri="{FF2B5EF4-FFF2-40B4-BE49-F238E27FC236}">
                  <a16:creationId xmlns:a16="http://schemas.microsoft.com/office/drawing/2014/main" id="{91A0A4C1-FFA3-5BCB-03B3-1856A07D86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6618" y="4486082"/>
              <a:ext cx="3580824" cy="797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ea typeface="+mj-ea"/>
                  <a:cs typeface="Times New Roman" panose="02020603050405020304" pitchFamily="18" charset="0"/>
                </a:rPr>
                <a:t>彙整</a:t>
              </a:r>
              <a:r>
                <a:rPr lang="en" altLang="zh-TW" sz="2000" dirty="0">
                  <a:ea typeface="+mj-ea"/>
                  <a:cs typeface="Times New Roman" panose="02020603050405020304" pitchFamily="18" charset="0"/>
                </a:rPr>
                <a:t>POC</a:t>
              </a:r>
              <a:r>
                <a:rPr lang="zh-TW" altLang="en-US" sz="2000" dirty="0">
                  <a:ea typeface="+mj-ea"/>
                  <a:cs typeface="Times New Roman" panose="02020603050405020304" pitchFamily="18" charset="0"/>
                </a:rPr>
                <a:t>碳排計算結果，分析不同系統與應用情境，並實作標章申請、審查與核發流程。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2" name="TextBox 27">
              <a:extLst>
                <a:ext uri="{FF2B5EF4-FFF2-40B4-BE49-F238E27FC236}">
                  <a16:creationId xmlns:a16="http://schemas.microsoft.com/office/drawing/2014/main" id="{7CB7FD91-A751-22AC-9333-55A27D5E00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0036" y="4681432"/>
              <a:ext cx="917212" cy="406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3.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73" name="文字方塊 72">
            <a:extLst>
              <a:ext uri="{FF2B5EF4-FFF2-40B4-BE49-F238E27FC236}">
                <a16:creationId xmlns:a16="http://schemas.microsoft.com/office/drawing/2014/main" id="{6E5C9894-A9EE-18C2-9A2B-02F5155C8F0A}"/>
              </a:ext>
            </a:extLst>
          </p:cNvPr>
          <p:cNvSpPr txBox="1"/>
          <p:nvPr/>
        </p:nvSpPr>
        <p:spPr>
          <a:xfrm>
            <a:off x="755429" y="4806224"/>
            <a:ext cx="3978600" cy="15431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srgbClr val="0432FF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驗證檢測工具實務可行性</a:t>
            </a: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優化技術與計算機制</a:t>
            </a: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建立實證應用案例</a:t>
            </a: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srgbClr val="0432FF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強化制度與技術整合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0432FF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sp>
        <p:nvSpPr>
          <p:cNvPr id="74" name="Freeform 16">
            <a:extLst>
              <a:ext uri="{FF2B5EF4-FFF2-40B4-BE49-F238E27FC236}">
                <a16:creationId xmlns:a16="http://schemas.microsoft.com/office/drawing/2014/main" id="{80366606-26DD-6F56-5838-BC3A86780181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4415485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335841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6F4AD2-23AA-502B-B6B6-18E67D891B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86998B6E-E935-FFD2-4ED4-3C02FC982018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13</a:t>
            </a:fld>
            <a:endParaRPr lang="zh-TW" altLang="en-US" dirty="0"/>
          </a:p>
        </p:txBody>
      </p:sp>
      <p:sp>
        <p:nvSpPr>
          <p:cNvPr id="40" name="Freeform 6">
            <a:extLst>
              <a:ext uri="{FF2B5EF4-FFF2-40B4-BE49-F238E27FC236}">
                <a16:creationId xmlns:a16="http://schemas.microsoft.com/office/drawing/2014/main" id="{3C61BC94-5154-7FE7-9A2D-374EC847DD80}"/>
              </a:ext>
            </a:extLst>
          </p:cNvPr>
          <p:cNvSpPr>
            <a:spLocks/>
          </p:cNvSpPr>
          <p:nvPr/>
        </p:nvSpPr>
        <p:spPr bwMode="auto">
          <a:xfrm>
            <a:off x="525159" y="4294206"/>
            <a:ext cx="6117311" cy="20551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預期成效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id="{40162CA4-9B5D-FEE2-419D-554C4CD932BE}"/>
              </a:ext>
            </a:extLst>
          </p:cNvPr>
          <p:cNvSpPr>
            <a:spLocks/>
          </p:cNvSpPr>
          <p:nvPr/>
        </p:nvSpPr>
        <p:spPr bwMode="auto">
          <a:xfrm>
            <a:off x="6640603" y="1721275"/>
            <a:ext cx="5033318" cy="46280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  執行方法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標題 1">
            <a:extLst>
              <a:ext uri="{FF2B5EF4-FFF2-40B4-BE49-F238E27FC236}">
                <a16:creationId xmlns:a16="http://schemas.microsoft.com/office/drawing/2014/main" id="{5137A9E9-2797-52BB-4720-07A2FADA5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1528"/>
            <a:ext cx="10972800" cy="864000"/>
          </a:xfrm>
        </p:spPr>
        <p:txBody>
          <a:bodyPr>
            <a:normAutofit/>
          </a:bodyPr>
          <a:lstStyle/>
          <a:p>
            <a:r>
              <a:rPr lang="zh-TW" altLang="en-US" kern="1200" dirty="0">
                <a:solidFill>
                  <a:sysClr val="windowText" lastClr="000000"/>
                </a:solidFill>
                <a:latin typeface="Calibri"/>
                <a:cs typeface="Times New Roman" panose="02020603050405020304" pitchFamily="18" charset="0"/>
              </a:rPr>
              <a:t>工項三、淨零公共程式的優化與擴充</a:t>
            </a:r>
            <a:r>
              <a:rPr lang="en-US" altLang="zh-TW" sz="1800" dirty="0">
                <a:latin typeface="+mn-lt"/>
                <a:ea typeface="+mn-ea"/>
              </a:rPr>
              <a:t>(3/5)</a:t>
            </a:r>
            <a:endParaRPr lang="zh-TW" altLang="en-US" sz="1800" dirty="0">
              <a:latin typeface="+mn-lt"/>
              <a:ea typeface="+mn-ea"/>
            </a:endParaRPr>
          </a:p>
        </p:txBody>
      </p:sp>
      <p:sp>
        <p:nvSpPr>
          <p:cNvPr id="43" name="Freeform 6">
            <a:extLst>
              <a:ext uri="{FF2B5EF4-FFF2-40B4-BE49-F238E27FC236}">
                <a16:creationId xmlns:a16="http://schemas.microsoft.com/office/drawing/2014/main" id="{1966D18C-4139-23C8-0281-2FDDCCDD49BC}"/>
              </a:ext>
            </a:extLst>
          </p:cNvPr>
          <p:cNvSpPr>
            <a:spLocks/>
          </p:cNvSpPr>
          <p:nvPr/>
        </p:nvSpPr>
        <p:spPr bwMode="auto">
          <a:xfrm>
            <a:off x="525160" y="1721276"/>
            <a:ext cx="6117311" cy="25590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執行目的</a:t>
            </a:r>
            <a:endParaRPr lang="en-US" altLang="zh-TW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:a16="http://schemas.microsoft.com/office/drawing/2014/main" id="{7BB2A641-BB60-3594-3284-505DE21C169A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16">
            <a:extLst>
              <a:ext uri="{FF2B5EF4-FFF2-40B4-BE49-F238E27FC236}">
                <a16:creationId xmlns:a16="http://schemas.microsoft.com/office/drawing/2014/main" id="{A1DC2E94-3619-F804-16A1-2DA61730BCA1}"/>
              </a:ext>
            </a:extLst>
          </p:cNvPr>
          <p:cNvSpPr>
            <a:spLocks noEditPoints="1"/>
          </p:cNvSpPr>
          <p:nvPr/>
        </p:nvSpPr>
        <p:spPr bwMode="auto">
          <a:xfrm>
            <a:off x="6885037" y="1833552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A9A5B152-5C1D-2D52-557D-C6BD22327480}"/>
              </a:ext>
            </a:extLst>
          </p:cNvPr>
          <p:cNvSpPr txBox="1"/>
          <p:nvPr/>
        </p:nvSpPr>
        <p:spPr>
          <a:xfrm>
            <a:off x="702881" y="2119508"/>
            <a:ext cx="5760000" cy="2181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優化既有網頁碳排計算器之操作介面</a:t>
            </a:r>
            <a:r>
              <a:rPr lang="en-US" altLang="zh-TW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(</a:t>
            </a:r>
            <a:r>
              <a:rPr lang="en" altLang="zh-TW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UI)</a:t>
            </a: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與使用流程</a:t>
            </a:r>
            <a:r>
              <a:rPr lang="en-US" altLang="zh-TW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(</a:t>
            </a:r>
            <a:r>
              <a:rPr lang="en" altLang="zh-TW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UX)</a:t>
            </a:r>
            <a:r>
              <a:rPr lang="zh-TW" altLang="en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，</a:t>
            </a: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提升整體使用便利性與使用體驗。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降低使用者理解碳排計算邏輯之門檻，強化工具之可近用性與推廣性。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整合本計畫開發之軟體碳排檢測工具，強化平台功能，作為綠色數位服務推廣與應用之基礎。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FF0F7E2B-FE6E-077A-E9A6-279E941B61E3}"/>
              </a:ext>
            </a:extLst>
          </p:cNvPr>
          <p:cNvGrpSpPr/>
          <p:nvPr/>
        </p:nvGrpSpPr>
        <p:grpSpPr>
          <a:xfrm>
            <a:off x="510317" y="1037260"/>
            <a:ext cx="11163603" cy="540000"/>
            <a:chOff x="4973381" y="579700"/>
            <a:chExt cx="1079997" cy="5694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8" name="圓角矩形 76">
              <a:extLst>
                <a:ext uri="{FF2B5EF4-FFF2-40B4-BE49-F238E27FC236}">
                  <a16:creationId xmlns:a16="http://schemas.microsoft.com/office/drawing/2014/main" id="{388590FE-B741-EEFF-A652-70B6F10B8759}"/>
                </a:ext>
              </a:extLst>
            </p:cNvPr>
            <p:cNvSpPr/>
            <p:nvPr/>
          </p:nvSpPr>
          <p:spPr>
            <a:xfrm>
              <a:off x="4973381" y="579700"/>
              <a:ext cx="1079997" cy="569401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fillRef>
            <a:effectRef idx="2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TW" altLang="en-US"/>
            </a:p>
          </p:txBody>
        </p:sp>
        <p:sp>
          <p:nvSpPr>
            <p:cNvPr id="49" name="圓角矩形 4">
              <a:extLst>
                <a:ext uri="{FF2B5EF4-FFF2-40B4-BE49-F238E27FC236}">
                  <a16:creationId xmlns:a16="http://schemas.microsoft.com/office/drawing/2014/main" id="{B0F9E276-FFF3-9D7B-7EA0-94AE571F606F}"/>
                </a:ext>
              </a:extLst>
            </p:cNvPr>
            <p:cNvSpPr/>
            <p:nvPr/>
          </p:nvSpPr>
          <p:spPr>
            <a:xfrm>
              <a:off x="4973381" y="628319"/>
              <a:ext cx="1079997" cy="48599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spcBef>
                  <a:spcPct val="0"/>
                </a:spcBef>
              </a:pPr>
              <a:r>
                <a:rPr lang="zh-TW" altLang="en-US" sz="3000" b="1" dirty="0"/>
                <a:t>三、優化既有網頁碳排計算器之操作介面與使用流程</a:t>
              </a:r>
            </a:p>
          </p:txBody>
        </p:sp>
      </p:grpSp>
      <p:sp>
        <p:nvSpPr>
          <p:cNvPr id="50" name="下箭头 23">
            <a:extLst>
              <a:ext uri="{FF2B5EF4-FFF2-40B4-BE49-F238E27FC236}">
                <a16:creationId xmlns:a16="http://schemas.microsoft.com/office/drawing/2014/main" id="{2FF31F76-E991-964E-F589-D6D43EF5300B}"/>
              </a:ext>
            </a:extLst>
          </p:cNvPr>
          <p:cNvSpPr/>
          <p:nvPr/>
        </p:nvSpPr>
        <p:spPr>
          <a:xfrm>
            <a:off x="8724127" y="4603408"/>
            <a:ext cx="832294" cy="315571"/>
          </a:xfrm>
          <a:prstGeom prst="downArrow">
            <a:avLst/>
          </a:prstGeom>
          <a:solidFill>
            <a:srgbClr val="9D7B71"/>
          </a:solidFill>
          <a:ln>
            <a:solidFill>
              <a:srgbClr val="9D7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51" name="群組 50">
            <a:extLst>
              <a:ext uri="{FF2B5EF4-FFF2-40B4-BE49-F238E27FC236}">
                <a16:creationId xmlns:a16="http://schemas.microsoft.com/office/drawing/2014/main" id="{3923ED91-F7FA-71D1-D343-262EAEEFCC88}"/>
              </a:ext>
            </a:extLst>
          </p:cNvPr>
          <p:cNvGrpSpPr/>
          <p:nvPr/>
        </p:nvGrpSpPr>
        <p:grpSpPr>
          <a:xfrm>
            <a:off x="6966619" y="2261302"/>
            <a:ext cx="4445668" cy="1015662"/>
            <a:chOff x="4698332" y="1912546"/>
            <a:chExt cx="3525879" cy="378555"/>
          </a:xfrm>
        </p:grpSpPr>
        <p:sp>
          <p:nvSpPr>
            <p:cNvPr id="52" name="圆角矩形 11">
              <a:extLst>
                <a:ext uri="{FF2B5EF4-FFF2-40B4-BE49-F238E27FC236}">
                  <a16:creationId xmlns:a16="http://schemas.microsoft.com/office/drawing/2014/main" id="{FDB5037E-8104-DEFE-1EE8-EA9BCB74DC31}"/>
                </a:ext>
              </a:extLst>
            </p:cNvPr>
            <p:cNvSpPr/>
            <p:nvPr/>
          </p:nvSpPr>
          <p:spPr>
            <a:xfrm>
              <a:off x="4698332" y="1912563"/>
              <a:ext cx="3525879" cy="365822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3" name="圆角矩形 3">
              <a:extLst>
                <a:ext uri="{FF2B5EF4-FFF2-40B4-BE49-F238E27FC236}">
                  <a16:creationId xmlns:a16="http://schemas.microsoft.com/office/drawing/2014/main" id="{DF32BD72-6DF2-96D6-59BA-055DB67D87F5}"/>
                </a:ext>
              </a:extLst>
            </p:cNvPr>
            <p:cNvSpPr/>
            <p:nvPr/>
          </p:nvSpPr>
          <p:spPr>
            <a:xfrm>
              <a:off x="4698332" y="1912563"/>
              <a:ext cx="571035" cy="366334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4" name="TextBox 13">
              <a:extLst>
                <a:ext uri="{FF2B5EF4-FFF2-40B4-BE49-F238E27FC236}">
                  <a16:creationId xmlns:a16="http://schemas.microsoft.com/office/drawing/2014/main" id="{1F0C87C5-B219-847C-549F-47045FBDF1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18336" y="1958574"/>
              <a:ext cx="770744" cy="272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1.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5" name="矩形 13">
              <a:extLst>
                <a:ext uri="{FF2B5EF4-FFF2-40B4-BE49-F238E27FC236}">
                  <a16:creationId xmlns:a16="http://schemas.microsoft.com/office/drawing/2014/main" id="{8DBAB985-E2D0-DB18-2F5D-8119EFB621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9368" y="1912546"/>
              <a:ext cx="2781862" cy="3785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針對既有網頁碳排計算器，檢討網站之資訊架構、操作流程與畫面呈現方式。</a:t>
              </a:r>
              <a:endParaRPr lang="zh-CN" altLang="en-US" sz="2000" dirty="0">
                <a:latin typeface="微軟正黑體 (本文)"/>
                <a:ea typeface="+mj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6" name="群組 55">
            <a:extLst>
              <a:ext uri="{FF2B5EF4-FFF2-40B4-BE49-F238E27FC236}">
                <a16:creationId xmlns:a16="http://schemas.microsoft.com/office/drawing/2014/main" id="{46E7DD90-6028-C604-351C-73945B297688}"/>
              </a:ext>
            </a:extLst>
          </p:cNvPr>
          <p:cNvGrpSpPr/>
          <p:nvPr/>
        </p:nvGrpSpPr>
        <p:grpSpPr>
          <a:xfrm>
            <a:off x="6966621" y="3583811"/>
            <a:ext cx="4445668" cy="1048405"/>
            <a:chOff x="4683962" y="4319574"/>
            <a:chExt cx="3525879" cy="510209"/>
          </a:xfrm>
        </p:grpSpPr>
        <p:sp>
          <p:nvSpPr>
            <p:cNvPr id="57" name="圆角矩形 18">
              <a:extLst>
                <a:ext uri="{FF2B5EF4-FFF2-40B4-BE49-F238E27FC236}">
                  <a16:creationId xmlns:a16="http://schemas.microsoft.com/office/drawing/2014/main" id="{D844D5FC-F1B1-A1FF-0FAC-21CF396AA773}"/>
                </a:ext>
              </a:extLst>
            </p:cNvPr>
            <p:cNvSpPr/>
            <p:nvPr/>
          </p:nvSpPr>
          <p:spPr>
            <a:xfrm>
              <a:off x="4683962" y="4319574"/>
              <a:ext cx="3525879" cy="48225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8" name="矩形 14">
              <a:extLst>
                <a:ext uri="{FF2B5EF4-FFF2-40B4-BE49-F238E27FC236}">
                  <a16:creationId xmlns:a16="http://schemas.microsoft.com/office/drawing/2014/main" id="{63E4C3DA-684E-F710-1F39-CD1083F71F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3565" y="4335508"/>
              <a:ext cx="2954845" cy="494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cs typeface="Times New Roman" panose="02020603050405020304" pitchFamily="18" charset="0"/>
                </a:rPr>
                <a:t>依據檢視結果，優化前台操作流程簡化、輸入資料欄位設計調整及結果呈現方式。</a:t>
              </a:r>
              <a:endParaRPr lang="zh-TW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9" name="圆角矩形 3">
              <a:extLst>
                <a:ext uri="{FF2B5EF4-FFF2-40B4-BE49-F238E27FC236}">
                  <a16:creationId xmlns:a16="http://schemas.microsoft.com/office/drawing/2014/main" id="{29C52FB5-08C8-8732-653E-4A2F321DC2A1}"/>
                </a:ext>
              </a:extLst>
            </p:cNvPr>
            <p:cNvSpPr/>
            <p:nvPr/>
          </p:nvSpPr>
          <p:spPr>
            <a:xfrm>
              <a:off x="4683962" y="4319574"/>
              <a:ext cx="571035" cy="482250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60" name="TextBox 20">
              <a:extLst>
                <a:ext uri="{FF2B5EF4-FFF2-40B4-BE49-F238E27FC236}">
                  <a16:creationId xmlns:a16="http://schemas.microsoft.com/office/drawing/2014/main" id="{4CAA19D2-3F5F-8FB5-6606-08EA9FA915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9843" y="4424410"/>
              <a:ext cx="727445" cy="272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2.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61" name="下箭头 16">
            <a:extLst>
              <a:ext uri="{FF2B5EF4-FFF2-40B4-BE49-F238E27FC236}">
                <a16:creationId xmlns:a16="http://schemas.microsoft.com/office/drawing/2014/main" id="{B59C7971-D875-1F75-B5CA-EEC091ABBF1F}"/>
              </a:ext>
            </a:extLst>
          </p:cNvPr>
          <p:cNvSpPr/>
          <p:nvPr/>
        </p:nvSpPr>
        <p:spPr>
          <a:xfrm>
            <a:off x="8726614" y="3245444"/>
            <a:ext cx="832294" cy="315571"/>
          </a:xfrm>
          <a:prstGeom prst="downArrow">
            <a:avLst/>
          </a:prstGeom>
          <a:solidFill>
            <a:srgbClr val="3E6B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68" name="群組 67">
            <a:extLst>
              <a:ext uri="{FF2B5EF4-FFF2-40B4-BE49-F238E27FC236}">
                <a16:creationId xmlns:a16="http://schemas.microsoft.com/office/drawing/2014/main" id="{2B93E498-76CC-3E3E-34AB-C003460A3F22}"/>
              </a:ext>
            </a:extLst>
          </p:cNvPr>
          <p:cNvGrpSpPr/>
          <p:nvPr/>
        </p:nvGrpSpPr>
        <p:grpSpPr>
          <a:xfrm>
            <a:off x="6966620" y="4921594"/>
            <a:ext cx="4445668" cy="1015663"/>
            <a:chOff x="6966620" y="4486082"/>
            <a:chExt cx="4445668" cy="797657"/>
          </a:xfrm>
        </p:grpSpPr>
        <p:sp>
          <p:nvSpPr>
            <p:cNvPr id="69" name="圆角矩形 25">
              <a:extLst>
                <a:ext uri="{FF2B5EF4-FFF2-40B4-BE49-F238E27FC236}">
                  <a16:creationId xmlns:a16="http://schemas.microsoft.com/office/drawing/2014/main" id="{CD1D479C-2CAE-517F-6335-6B4AB9DC600E}"/>
                </a:ext>
              </a:extLst>
            </p:cNvPr>
            <p:cNvSpPr/>
            <p:nvPr/>
          </p:nvSpPr>
          <p:spPr>
            <a:xfrm>
              <a:off x="6966620" y="4511909"/>
              <a:ext cx="4445668" cy="719997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0" name="圆角矩形 3">
              <a:extLst>
                <a:ext uri="{FF2B5EF4-FFF2-40B4-BE49-F238E27FC236}">
                  <a16:creationId xmlns:a16="http://schemas.microsoft.com/office/drawing/2014/main" id="{02183637-02D0-A774-D705-DFCBBFE79815}"/>
                </a:ext>
              </a:extLst>
            </p:cNvPr>
            <p:cNvSpPr/>
            <p:nvPr/>
          </p:nvSpPr>
          <p:spPr>
            <a:xfrm>
              <a:off x="6966620" y="4511909"/>
              <a:ext cx="720000" cy="719997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1" name="矩形 12">
              <a:extLst>
                <a:ext uri="{FF2B5EF4-FFF2-40B4-BE49-F238E27FC236}">
                  <a16:creationId xmlns:a16="http://schemas.microsoft.com/office/drawing/2014/main" id="{2835B818-9C24-7F93-9C73-DE82A1E119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6618" y="4486082"/>
              <a:ext cx="3580824" cy="797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ea typeface="+mj-ea"/>
                  <a:cs typeface="Times New Roman" panose="02020603050405020304" pitchFamily="18" charset="0"/>
                </a:rPr>
                <a:t>配合本次軟體碳排檢測工具，增加支援不同類型數位服務之碳排計算與結果呈現。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2" name="TextBox 27">
              <a:extLst>
                <a:ext uri="{FF2B5EF4-FFF2-40B4-BE49-F238E27FC236}">
                  <a16:creationId xmlns:a16="http://schemas.microsoft.com/office/drawing/2014/main" id="{730277DC-ACBC-F0AB-F263-230EADF3F6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0036" y="4681432"/>
              <a:ext cx="917212" cy="406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3.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73" name="文字方塊 72">
            <a:extLst>
              <a:ext uri="{FF2B5EF4-FFF2-40B4-BE49-F238E27FC236}">
                <a16:creationId xmlns:a16="http://schemas.microsoft.com/office/drawing/2014/main" id="{925B3832-230B-EA64-C743-B0BEF712F7C8}"/>
              </a:ext>
            </a:extLst>
          </p:cNvPr>
          <p:cNvSpPr txBox="1"/>
          <p:nvPr/>
        </p:nvSpPr>
        <p:spPr>
          <a:xfrm>
            <a:off x="755429" y="4806224"/>
            <a:ext cx="3978600" cy="15431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提升工具使用體驗</a:t>
            </a: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強化碳排資訊理解</a:t>
            </a: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srgbClr val="0432FF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建立碳排工具整合應用平台</a:t>
            </a: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srgbClr val="0432FF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促進綠色軟體推廣與人才培育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0432FF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sp>
        <p:nvSpPr>
          <p:cNvPr id="74" name="Freeform 16">
            <a:extLst>
              <a:ext uri="{FF2B5EF4-FFF2-40B4-BE49-F238E27FC236}">
                <a16:creationId xmlns:a16="http://schemas.microsoft.com/office/drawing/2014/main" id="{8583C032-60B2-7FB5-5A6B-C69C26C2789C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4415485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540011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C93F3-C67F-9FAA-0560-A5524CABFF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57ADB0AD-E999-9D68-E250-0F89C6203D50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14</a:t>
            </a:fld>
            <a:endParaRPr lang="zh-TW" altLang="en-US" dirty="0"/>
          </a:p>
        </p:txBody>
      </p:sp>
      <p:sp>
        <p:nvSpPr>
          <p:cNvPr id="40" name="Freeform 6">
            <a:extLst>
              <a:ext uri="{FF2B5EF4-FFF2-40B4-BE49-F238E27FC236}">
                <a16:creationId xmlns:a16="http://schemas.microsoft.com/office/drawing/2014/main" id="{D7B5F25F-D013-5B50-9CA9-8354A2E73CC9}"/>
              </a:ext>
            </a:extLst>
          </p:cNvPr>
          <p:cNvSpPr>
            <a:spLocks/>
          </p:cNvSpPr>
          <p:nvPr/>
        </p:nvSpPr>
        <p:spPr bwMode="auto">
          <a:xfrm>
            <a:off x="525159" y="4397572"/>
            <a:ext cx="6117311" cy="205513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預期成效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id="{C8FA4730-0AD6-E51A-49A0-B338B2363B6B}"/>
              </a:ext>
            </a:extLst>
          </p:cNvPr>
          <p:cNvSpPr>
            <a:spLocks/>
          </p:cNvSpPr>
          <p:nvPr/>
        </p:nvSpPr>
        <p:spPr bwMode="auto">
          <a:xfrm>
            <a:off x="6665571" y="1824642"/>
            <a:ext cx="4949406" cy="462806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  執行方法</a:t>
            </a:r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2" name="標題 1">
            <a:extLst>
              <a:ext uri="{FF2B5EF4-FFF2-40B4-BE49-F238E27FC236}">
                <a16:creationId xmlns:a16="http://schemas.microsoft.com/office/drawing/2014/main" id="{C5BA0C7F-FA48-EF03-3142-E990954FC8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1528"/>
            <a:ext cx="10972800" cy="864000"/>
          </a:xfrm>
        </p:spPr>
        <p:txBody>
          <a:bodyPr>
            <a:normAutofit/>
          </a:bodyPr>
          <a:lstStyle/>
          <a:p>
            <a:r>
              <a:rPr lang="zh-TW" altLang="en-US" kern="1200" dirty="0">
                <a:solidFill>
                  <a:sysClr val="windowText" lastClr="000000"/>
                </a:solidFill>
                <a:latin typeface="Calibri"/>
                <a:cs typeface="Times New Roman" panose="02020603050405020304" pitchFamily="18" charset="0"/>
              </a:rPr>
              <a:t>工項三、淨零公共程式的優化與擴充</a:t>
            </a:r>
            <a:r>
              <a:rPr lang="en-US" altLang="zh-TW" sz="1800" dirty="0">
                <a:latin typeface="+mn-lt"/>
                <a:ea typeface="+mn-ea"/>
              </a:rPr>
              <a:t>(4/5)</a:t>
            </a:r>
            <a:endParaRPr lang="zh-TW" altLang="en-US" sz="1800" dirty="0">
              <a:latin typeface="+mn-lt"/>
              <a:ea typeface="+mn-ea"/>
            </a:endParaRPr>
          </a:p>
        </p:txBody>
      </p:sp>
      <p:sp>
        <p:nvSpPr>
          <p:cNvPr id="43" name="Freeform 6">
            <a:extLst>
              <a:ext uri="{FF2B5EF4-FFF2-40B4-BE49-F238E27FC236}">
                <a16:creationId xmlns:a16="http://schemas.microsoft.com/office/drawing/2014/main" id="{183DAB64-7E9A-7FEA-11C3-4646DA3EAC0C}"/>
              </a:ext>
            </a:extLst>
          </p:cNvPr>
          <p:cNvSpPr>
            <a:spLocks/>
          </p:cNvSpPr>
          <p:nvPr/>
        </p:nvSpPr>
        <p:spPr bwMode="auto">
          <a:xfrm>
            <a:off x="525160" y="1824642"/>
            <a:ext cx="6117311" cy="255903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57188" algn="just">
              <a:lnSpc>
                <a:spcPct val="120000"/>
              </a:lnSpc>
              <a:spcBef>
                <a:spcPts val="600"/>
              </a:spcBef>
            </a:pPr>
            <a:r>
              <a:rPr lang="zh-TW" altLang="en-US" sz="2400" b="1" dirty="0">
                <a:solidFill>
                  <a:schemeClr val="accent5">
                    <a:lumMod val="50000"/>
                  </a:schemeClr>
                </a:solidFill>
              </a:rPr>
              <a:t>執行目的</a:t>
            </a:r>
            <a:endParaRPr lang="en-US" altLang="zh-TW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en-US" altLang="zh-CN" sz="2400" b="1" dirty="0">
              <a:solidFill>
                <a:schemeClr val="accent5">
                  <a:lumMod val="50000"/>
                </a:schemeClr>
              </a:solidFill>
            </a:endParaRPr>
          </a:p>
          <a:p>
            <a:pPr marL="357188" algn="just"/>
            <a:endParaRPr lang="zh-CN" altLang="en-US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4" name="Freeform 16">
            <a:extLst>
              <a:ext uri="{FF2B5EF4-FFF2-40B4-BE49-F238E27FC236}">
                <a16:creationId xmlns:a16="http://schemas.microsoft.com/office/drawing/2014/main" id="{5C02E816-8E13-5FE7-9307-9719E501CBE4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1936918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16">
            <a:extLst>
              <a:ext uri="{FF2B5EF4-FFF2-40B4-BE49-F238E27FC236}">
                <a16:creationId xmlns:a16="http://schemas.microsoft.com/office/drawing/2014/main" id="{09D087DF-9F23-9C95-D923-822A57F60B70}"/>
              </a:ext>
            </a:extLst>
          </p:cNvPr>
          <p:cNvSpPr>
            <a:spLocks noEditPoints="1"/>
          </p:cNvSpPr>
          <p:nvPr/>
        </p:nvSpPr>
        <p:spPr bwMode="auto">
          <a:xfrm>
            <a:off x="6885037" y="1936918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文字方塊 45">
            <a:extLst>
              <a:ext uri="{FF2B5EF4-FFF2-40B4-BE49-F238E27FC236}">
                <a16:creationId xmlns:a16="http://schemas.microsoft.com/office/drawing/2014/main" id="{FEE148C1-E1D8-62D2-E7CC-32CD54A0FBB6}"/>
              </a:ext>
            </a:extLst>
          </p:cNvPr>
          <p:cNvSpPr txBox="1"/>
          <p:nvPr/>
        </p:nvSpPr>
        <p:spPr>
          <a:xfrm>
            <a:off x="702881" y="2222874"/>
            <a:ext cx="5760000" cy="2181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優化既有網頁碳排計算器之操作介面、使用流程及系統功能，提升整體使用體驗與服務品質。</a:t>
            </a: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擴充網站前後台功能與資訊內容，強化平台於政策說明、資源提供及產業應用支援之角色。</a:t>
            </a: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整合綠色數位服務相關資訊，作為推動自願性綠色軟體標章制度之輔助工具。</a:t>
            </a:r>
            <a:endParaRPr lang="en-US" altLang="zh-TW" sz="2000" dirty="0">
              <a:solidFill>
                <a:prstClr val="black"/>
              </a:solidFill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grpSp>
        <p:nvGrpSpPr>
          <p:cNvPr id="47" name="群組 46">
            <a:extLst>
              <a:ext uri="{FF2B5EF4-FFF2-40B4-BE49-F238E27FC236}">
                <a16:creationId xmlns:a16="http://schemas.microsoft.com/office/drawing/2014/main" id="{BA192F7C-406A-A7D9-FE24-AAE2F92F6381}"/>
              </a:ext>
            </a:extLst>
          </p:cNvPr>
          <p:cNvGrpSpPr/>
          <p:nvPr/>
        </p:nvGrpSpPr>
        <p:grpSpPr>
          <a:xfrm>
            <a:off x="451374" y="834581"/>
            <a:ext cx="11163603" cy="913805"/>
            <a:chOff x="4973381" y="579700"/>
            <a:chExt cx="1079997" cy="5694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48" name="圓角矩形 76">
              <a:extLst>
                <a:ext uri="{FF2B5EF4-FFF2-40B4-BE49-F238E27FC236}">
                  <a16:creationId xmlns:a16="http://schemas.microsoft.com/office/drawing/2014/main" id="{1C70EDA6-8D81-877B-94CC-2D92C7E06E7E}"/>
                </a:ext>
              </a:extLst>
            </p:cNvPr>
            <p:cNvSpPr/>
            <p:nvPr/>
          </p:nvSpPr>
          <p:spPr>
            <a:xfrm>
              <a:off x="4973381" y="579700"/>
              <a:ext cx="1079997" cy="569401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fillRef>
            <a:effectRef idx="2">
              <a:schemeClr val="accent1">
                <a:shade val="80000"/>
                <a:hueOff val="43749"/>
                <a:satOff val="-627"/>
                <a:lumOff val="365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zh-TW" altLang="en-US"/>
            </a:p>
          </p:txBody>
        </p:sp>
        <p:sp>
          <p:nvSpPr>
            <p:cNvPr id="49" name="圓角矩形 4">
              <a:extLst>
                <a:ext uri="{FF2B5EF4-FFF2-40B4-BE49-F238E27FC236}">
                  <a16:creationId xmlns:a16="http://schemas.microsoft.com/office/drawing/2014/main" id="{383D3E01-842F-3537-3ABB-5F8CA530CA66}"/>
                </a:ext>
              </a:extLst>
            </p:cNvPr>
            <p:cNvSpPr/>
            <p:nvPr/>
          </p:nvSpPr>
          <p:spPr>
            <a:xfrm>
              <a:off x="4973381" y="628319"/>
              <a:ext cx="1079997" cy="48599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spcBef>
                  <a:spcPct val="0"/>
                </a:spcBef>
              </a:pPr>
              <a:r>
                <a:rPr lang="zh-TW" altLang="en-US" sz="2800" b="1" dirty="0"/>
                <a:t>四、擴充網站功能：前後台功能擴充、綠色數位服務相關、政策說明、資源匯集等，作為產業推廣、教育訓練及制度說明</a:t>
              </a:r>
            </a:p>
          </p:txBody>
        </p:sp>
      </p:grpSp>
      <p:sp>
        <p:nvSpPr>
          <p:cNvPr id="50" name="下箭头 23">
            <a:extLst>
              <a:ext uri="{FF2B5EF4-FFF2-40B4-BE49-F238E27FC236}">
                <a16:creationId xmlns:a16="http://schemas.microsoft.com/office/drawing/2014/main" id="{93AF0B30-3745-8A51-3C2B-6ED27987DF09}"/>
              </a:ext>
            </a:extLst>
          </p:cNvPr>
          <p:cNvSpPr/>
          <p:nvPr/>
        </p:nvSpPr>
        <p:spPr>
          <a:xfrm>
            <a:off x="8724127" y="4706774"/>
            <a:ext cx="832294" cy="315571"/>
          </a:xfrm>
          <a:prstGeom prst="downArrow">
            <a:avLst/>
          </a:prstGeom>
          <a:solidFill>
            <a:srgbClr val="9D7B71"/>
          </a:solidFill>
          <a:ln>
            <a:solidFill>
              <a:srgbClr val="9D7B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51" name="群組 50">
            <a:extLst>
              <a:ext uri="{FF2B5EF4-FFF2-40B4-BE49-F238E27FC236}">
                <a16:creationId xmlns:a16="http://schemas.microsoft.com/office/drawing/2014/main" id="{067975EC-433E-505A-5F73-AB3A3808A38B}"/>
              </a:ext>
            </a:extLst>
          </p:cNvPr>
          <p:cNvGrpSpPr/>
          <p:nvPr/>
        </p:nvGrpSpPr>
        <p:grpSpPr>
          <a:xfrm>
            <a:off x="6966619" y="2364668"/>
            <a:ext cx="4445668" cy="1015662"/>
            <a:chOff x="4698332" y="1912546"/>
            <a:chExt cx="3525879" cy="378555"/>
          </a:xfrm>
        </p:grpSpPr>
        <p:sp>
          <p:nvSpPr>
            <p:cNvPr id="52" name="圆角矩形 11">
              <a:extLst>
                <a:ext uri="{FF2B5EF4-FFF2-40B4-BE49-F238E27FC236}">
                  <a16:creationId xmlns:a16="http://schemas.microsoft.com/office/drawing/2014/main" id="{BD754C1D-81AA-8087-5589-431C0204CD7D}"/>
                </a:ext>
              </a:extLst>
            </p:cNvPr>
            <p:cNvSpPr/>
            <p:nvPr/>
          </p:nvSpPr>
          <p:spPr>
            <a:xfrm>
              <a:off x="4698332" y="1912563"/>
              <a:ext cx="3525879" cy="365822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3" name="圆角矩形 3">
              <a:extLst>
                <a:ext uri="{FF2B5EF4-FFF2-40B4-BE49-F238E27FC236}">
                  <a16:creationId xmlns:a16="http://schemas.microsoft.com/office/drawing/2014/main" id="{DDC2DF4F-A6CC-AF51-9A6C-3C63AE42CED2}"/>
                </a:ext>
              </a:extLst>
            </p:cNvPr>
            <p:cNvSpPr/>
            <p:nvPr/>
          </p:nvSpPr>
          <p:spPr>
            <a:xfrm>
              <a:off x="4698332" y="1912563"/>
              <a:ext cx="571035" cy="366334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4" name="TextBox 13">
              <a:extLst>
                <a:ext uri="{FF2B5EF4-FFF2-40B4-BE49-F238E27FC236}">
                  <a16:creationId xmlns:a16="http://schemas.microsoft.com/office/drawing/2014/main" id="{E0BF3F41-89BB-4521-23FF-6AEC9B0444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18336" y="1958574"/>
              <a:ext cx="770744" cy="272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1.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5" name="矩形 13">
              <a:extLst>
                <a:ext uri="{FF2B5EF4-FFF2-40B4-BE49-F238E27FC236}">
                  <a16:creationId xmlns:a16="http://schemas.microsoft.com/office/drawing/2014/main" id="{9DEC61E8-E2CB-68C4-8835-9014422172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69368" y="1912546"/>
              <a:ext cx="2781862" cy="3785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latin typeface="微軟正黑體 (本文)"/>
                  <a:ea typeface="+mj-ea"/>
                  <a:cs typeface="Times New Roman" panose="02020603050405020304" pitchFamily="18" charset="0"/>
                </a:rPr>
                <a:t>擴充前後台功能模組，包含政策說明、資源匯集及綠色數位服務相關內容。</a:t>
              </a:r>
              <a:endParaRPr lang="zh-CN" altLang="en-US" sz="2000" dirty="0">
                <a:latin typeface="微軟正黑體 (本文)"/>
                <a:ea typeface="+mj-ea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6" name="群組 55">
            <a:extLst>
              <a:ext uri="{FF2B5EF4-FFF2-40B4-BE49-F238E27FC236}">
                <a16:creationId xmlns:a16="http://schemas.microsoft.com/office/drawing/2014/main" id="{89E888BB-62E7-D44C-029B-B35BF84B94FB}"/>
              </a:ext>
            </a:extLst>
          </p:cNvPr>
          <p:cNvGrpSpPr/>
          <p:nvPr/>
        </p:nvGrpSpPr>
        <p:grpSpPr>
          <a:xfrm>
            <a:off x="6966621" y="3687177"/>
            <a:ext cx="4445668" cy="1048405"/>
            <a:chOff x="4683962" y="4319574"/>
            <a:chExt cx="3525879" cy="510209"/>
          </a:xfrm>
        </p:grpSpPr>
        <p:sp>
          <p:nvSpPr>
            <p:cNvPr id="57" name="圆角矩形 18">
              <a:extLst>
                <a:ext uri="{FF2B5EF4-FFF2-40B4-BE49-F238E27FC236}">
                  <a16:creationId xmlns:a16="http://schemas.microsoft.com/office/drawing/2014/main" id="{D47E6C9B-6D32-C5D2-6174-BD28F82DABDC}"/>
                </a:ext>
              </a:extLst>
            </p:cNvPr>
            <p:cNvSpPr/>
            <p:nvPr/>
          </p:nvSpPr>
          <p:spPr>
            <a:xfrm>
              <a:off x="4683962" y="4319574"/>
              <a:ext cx="3525879" cy="482250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8" name="矩形 14">
              <a:extLst>
                <a:ext uri="{FF2B5EF4-FFF2-40B4-BE49-F238E27FC236}">
                  <a16:creationId xmlns:a16="http://schemas.microsoft.com/office/drawing/2014/main" id="{6A4FD3DA-94D5-9160-39DE-DF9A4F6D2D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03565" y="4335508"/>
              <a:ext cx="2954845" cy="494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cs typeface="Times New Roman" panose="02020603050405020304" pitchFamily="18" charset="0"/>
                </a:rPr>
                <a:t>納入綠色數位服務概念介紹、我國自願性綠色軟體標章制度、政策與推動措施資訊。</a:t>
              </a:r>
              <a:endParaRPr lang="zh-TW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59" name="圆角矩形 3">
              <a:extLst>
                <a:ext uri="{FF2B5EF4-FFF2-40B4-BE49-F238E27FC236}">
                  <a16:creationId xmlns:a16="http://schemas.microsoft.com/office/drawing/2014/main" id="{D66B3CA0-4286-D7F9-5580-98BFEFF9C6A2}"/>
                </a:ext>
              </a:extLst>
            </p:cNvPr>
            <p:cNvSpPr/>
            <p:nvPr/>
          </p:nvSpPr>
          <p:spPr>
            <a:xfrm>
              <a:off x="4683962" y="4319574"/>
              <a:ext cx="571035" cy="482250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3E6B8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60" name="TextBox 20">
              <a:extLst>
                <a:ext uri="{FF2B5EF4-FFF2-40B4-BE49-F238E27FC236}">
                  <a16:creationId xmlns:a16="http://schemas.microsoft.com/office/drawing/2014/main" id="{C9971928-13AB-7423-9A39-307AD42A5E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39843" y="4424410"/>
              <a:ext cx="727445" cy="272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2.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61" name="下箭头 16">
            <a:extLst>
              <a:ext uri="{FF2B5EF4-FFF2-40B4-BE49-F238E27FC236}">
                <a16:creationId xmlns:a16="http://schemas.microsoft.com/office/drawing/2014/main" id="{0A6FC31D-0AA2-53CA-666D-67EDC79BC9D8}"/>
              </a:ext>
            </a:extLst>
          </p:cNvPr>
          <p:cNvSpPr/>
          <p:nvPr/>
        </p:nvSpPr>
        <p:spPr>
          <a:xfrm>
            <a:off x="8726614" y="3348810"/>
            <a:ext cx="832294" cy="315571"/>
          </a:xfrm>
          <a:prstGeom prst="downArrow">
            <a:avLst/>
          </a:prstGeom>
          <a:solidFill>
            <a:srgbClr val="3E6B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000">
              <a:ea typeface="+mj-ea"/>
              <a:cs typeface="Times New Roman" panose="02020603050405020304" pitchFamily="18" charset="0"/>
            </a:endParaRPr>
          </a:p>
        </p:txBody>
      </p:sp>
      <p:grpSp>
        <p:nvGrpSpPr>
          <p:cNvPr id="68" name="群組 67">
            <a:extLst>
              <a:ext uri="{FF2B5EF4-FFF2-40B4-BE49-F238E27FC236}">
                <a16:creationId xmlns:a16="http://schemas.microsoft.com/office/drawing/2014/main" id="{29B1073F-BB1E-9635-64DA-1260661690A0}"/>
              </a:ext>
            </a:extLst>
          </p:cNvPr>
          <p:cNvGrpSpPr/>
          <p:nvPr/>
        </p:nvGrpSpPr>
        <p:grpSpPr>
          <a:xfrm>
            <a:off x="6966620" y="5024960"/>
            <a:ext cx="4445668" cy="1015663"/>
            <a:chOff x="6966620" y="4486082"/>
            <a:chExt cx="4445668" cy="797657"/>
          </a:xfrm>
        </p:grpSpPr>
        <p:sp>
          <p:nvSpPr>
            <p:cNvPr id="69" name="圆角矩形 25">
              <a:extLst>
                <a:ext uri="{FF2B5EF4-FFF2-40B4-BE49-F238E27FC236}">
                  <a16:creationId xmlns:a16="http://schemas.microsoft.com/office/drawing/2014/main" id="{AA61263F-B201-C4C3-2F16-0A86F668B9EB}"/>
                </a:ext>
              </a:extLst>
            </p:cNvPr>
            <p:cNvSpPr/>
            <p:nvPr/>
          </p:nvSpPr>
          <p:spPr>
            <a:xfrm>
              <a:off x="6966620" y="4511909"/>
              <a:ext cx="4445668" cy="719997"/>
            </a:xfrm>
            <a:prstGeom prst="roundRect">
              <a:avLst>
                <a:gd name="adj" fmla="val 50000"/>
              </a:avLst>
            </a:prstGeom>
            <a:solidFill>
              <a:srgbClr val="D1C2BD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0" name="圆角矩形 3">
              <a:extLst>
                <a:ext uri="{FF2B5EF4-FFF2-40B4-BE49-F238E27FC236}">
                  <a16:creationId xmlns:a16="http://schemas.microsoft.com/office/drawing/2014/main" id="{61EBD528-7998-C8FB-8A76-FAEF3818194F}"/>
                </a:ext>
              </a:extLst>
            </p:cNvPr>
            <p:cNvSpPr/>
            <p:nvPr/>
          </p:nvSpPr>
          <p:spPr>
            <a:xfrm>
              <a:off x="6966620" y="4511909"/>
              <a:ext cx="720000" cy="719997"/>
            </a:xfrm>
            <a:custGeom>
              <a:avLst/>
              <a:gdLst>
                <a:gd name="connsiteX0" fmla="*/ 288032 w 1224136"/>
                <a:gd name="connsiteY0" fmla="*/ 0 h 576064"/>
                <a:gd name="connsiteX1" fmla="*/ 1224136 w 1224136"/>
                <a:gd name="connsiteY1" fmla="*/ 0 h 576064"/>
                <a:gd name="connsiteX2" fmla="*/ 931059 w 1224136"/>
                <a:gd name="connsiteY2" fmla="*/ 564341 h 576064"/>
                <a:gd name="connsiteX3" fmla="*/ 288032 w 1224136"/>
                <a:gd name="connsiteY3" fmla="*/ 576064 h 576064"/>
                <a:gd name="connsiteX4" fmla="*/ 0 w 1224136"/>
                <a:gd name="connsiteY4" fmla="*/ 288032 h 576064"/>
                <a:gd name="connsiteX5" fmla="*/ 288032 w 1224136"/>
                <a:gd name="connsiteY5" fmla="*/ 0 h 5760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24136" h="576064">
                  <a:moveTo>
                    <a:pt x="288032" y="0"/>
                  </a:moveTo>
                  <a:lnTo>
                    <a:pt x="1224136" y="0"/>
                  </a:lnTo>
                  <a:lnTo>
                    <a:pt x="931059" y="564341"/>
                  </a:lnTo>
                  <a:cubicBezTo>
                    <a:pt x="619024" y="564341"/>
                    <a:pt x="600067" y="576064"/>
                    <a:pt x="288032" y="576064"/>
                  </a:cubicBezTo>
                  <a:cubicBezTo>
                    <a:pt x="128956" y="576064"/>
                    <a:pt x="0" y="447108"/>
                    <a:pt x="0" y="288032"/>
                  </a:cubicBezTo>
                  <a:cubicBezTo>
                    <a:pt x="0" y="128956"/>
                    <a:pt x="128956" y="0"/>
                    <a:pt x="288032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rgbClr val="9D7B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00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1" name="矩形 12">
              <a:extLst>
                <a:ext uri="{FF2B5EF4-FFF2-40B4-BE49-F238E27FC236}">
                  <a16:creationId xmlns:a16="http://schemas.microsoft.com/office/drawing/2014/main" id="{AAEFF633-2CA9-63C2-A422-343979465A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86618" y="4486082"/>
              <a:ext cx="3580824" cy="7976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anchor="ctr" anchorCtr="0">
              <a:spAutoFit/>
            </a:bodyPr>
            <a:lstStyle/>
            <a:p>
              <a:pPr algn="just"/>
              <a:r>
                <a:rPr lang="zh-TW" altLang="en-US" sz="2000" dirty="0">
                  <a:ea typeface="+mj-ea"/>
                  <a:cs typeface="Times New Roman" panose="02020603050405020304" pitchFamily="18" charset="0"/>
                </a:rPr>
                <a:t>配合專家諮詢會議結果、產業使用經驗，滾動檢討並調整網站功能。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  <p:sp>
          <p:nvSpPr>
            <p:cNvPr id="72" name="TextBox 27">
              <a:extLst>
                <a:ext uri="{FF2B5EF4-FFF2-40B4-BE49-F238E27FC236}">
                  <a16:creationId xmlns:a16="http://schemas.microsoft.com/office/drawing/2014/main" id="{7275FCE1-F50F-7D92-BFA6-63F8B20CAF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00036" y="4681432"/>
              <a:ext cx="917212" cy="4069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0">
              <a:spAutoFit/>
            </a:bodyPr>
            <a:lstStyle/>
            <a:p>
              <a:r>
                <a:rPr lang="en-US" altLang="zh-CN" sz="2000" dirty="0">
                  <a:ea typeface="+mj-ea"/>
                  <a:cs typeface="Times New Roman" panose="02020603050405020304" pitchFamily="18" charset="0"/>
                </a:rPr>
                <a:t>3.</a:t>
              </a:r>
              <a:endParaRPr lang="zh-CN" altLang="en-US" sz="2000" dirty="0">
                <a:ea typeface="+mj-ea"/>
                <a:cs typeface="Times New Roman" panose="02020603050405020304" pitchFamily="18" charset="0"/>
              </a:endParaRPr>
            </a:p>
          </p:txBody>
        </p:sp>
      </p:grpSp>
      <p:sp>
        <p:nvSpPr>
          <p:cNvPr id="73" name="文字方塊 72">
            <a:extLst>
              <a:ext uri="{FF2B5EF4-FFF2-40B4-BE49-F238E27FC236}">
                <a16:creationId xmlns:a16="http://schemas.microsoft.com/office/drawing/2014/main" id="{57E5184B-6A06-8849-B38F-A0B91688FF04}"/>
              </a:ext>
            </a:extLst>
          </p:cNvPr>
          <p:cNvSpPr txBox="1"/>
          <p:nvPr/>
        </p:nvSpPr>
        <p:spPr>
          <a:xfrm>
            <a:off x="755429" y="4909590"/>
            <a:ext cx="3978600" cy="15431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srgbClr val="0432FF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強化平台資源整合功能</a:t>
            </a: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提升政策傳達與資訊可近性</a:t>
            </a: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prstClr val="black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建立資源與知識支援機制</a:t>
            </a:r>
          </a:p>
          <a:p>
            <a:pPr marL="354013" lvl="1" indent="-354013">
              <a:lnSpc>
                <a:spcPct val="110000"/>
              </a:lnSpc>
              <a:spcAft>
                <a:spcPts val="300"/>
              </a:spcAft>
              <a:buFont typeface="Wingdings" panose="05000000000000000000" pitchFamily="2" charset="2"/>
              <a:buChar char="p"/>
              <a:defRPr/>
            </a:pPr>
            <a:r>
              <a:rPr lang="zh-TW" altLang="en-US" sz="2000" dirty="0">
                <a:solidFill>
                  <a:srgbClr val="0432FF"/>
                </a:solidFill>
                <a:latin typeface="Calibri"/>
                <a:ea typeface="微軟正黑體"/>
                <a:cs typeface="Times New Roman" panose="02020603050405020304" pitchFamily="18" charset="0"/>
              </a:rPr>
              <a:t>擴增產業應用面向</a:t>
            </a:r>
            <a:endParaRPr kumimoji="0" lang="en-US" altLang="zh-TW" sz="2000" b="0" i="0" u="none" strike="noStrike" kern="1200" cap="none" spc="0" normalizeH="0" baseline="0" noProof="0" dirty="0">
              <a:ln>
                <a:noFill/>
              </a:ln>
              <a:solidFill>
                <a:srgbClr val="0432FF"/>
              </a:solidFill>
              <a:effectLst/>
              <a:uLnTx/>
              <a:uFillTx/>
              <a:latin typeface="Calibri"/>
              <a:ea typeface="微軟正黑體"/>
              <a:cs typeface="Times New Roman" panose="02020603050405020304" pitchFamily="18" charset="0"/>
            </a:endParaRPr>
          </a:p>
        </p:txBody>
      </p:sp>
      <p:sp>
        <p:nvSpPr>
          <p:cNvPr id="74" name="Freeform 16">
            <a:extLst>
              <a:ext uri="{FF2B5EF4-FFF2-40B4-BE49-F238E27FC236}">
                <a16:creationId xmlns:a16="http://schemas.microsoft.com/office/drawing/2014/main" id="{C4195CDC-BDE5-34AB-51D4-72C665F26D10}"/>
              </a:ext>
            </a:extLst>
          </p:cNvPr>
          <p:cNvSpPr>
            <a:spLocks noEditPoints="1"/>
          </p:cNvSpPr>
          <p:nvPr/>
        </p:nvSpPr>
        <p:spPr bwMode="auto">
          <a:xfrm>
            <a:off x="619549" y="4518851"/>
            <a:ext cx="288000" cy="306903"/>
          </a:xfrm>
          <a:custGeom>
            <a:avLst/>
            <a:gdLst>
              <a:gd name="T0" fmla="*/ 82 w 164"/>
              <a:gd name="T1" fmla="*/ 0 h 164"/>
              <a:gd name="T2" fmla="*/ 0 w 164"/>
              <a:gd name="T3" fmla="*/ 82 h 164"/>
              <a:gd name="T4" fmla="*/ 82 w 164"/>
              <a:gd name="T5" fmla="*/ 164 h 164"/>
              <a:gd name="T6" fmla="*/ 164 w 164"/>
              <a:gd name="T7" fmla="*/ 82 h 164"/>
              <a:gd name="T8" fmla="*/ 82 w 164"/>
              <a:gd name="T9" fmla="*/ 0 h 164"/>
              <a:gd name="T10" fmla="*/ 49 w 164"/>
              <a:gd name="T11" fmla="*/ 132 h 164"/>
              <a:gd name="T12" fmla="*/ 49 w 164"/>
              <a:gd name="T13" fmla="*/ 33 h 164"/>
              <a:gd name="T14" fmla="*/ 135 w 164"/>
              <a:gd name="T15" fmla="*/ 82 h 164"/>
              <a:gd name="T16" fmla="*/ 49 w 164"/>
              <a:gd name="T17" fmla="*/ 132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64" h="164">
                <a:moveTo>
                  <a:pt x="82" y="0"/>
                </a:moveTo>
                <a:cubicBezTo>
                  <a:pt x="37" y="0"/>
                  <a:pt x="0" y="37"/>
                  <a:pt x="0" y="82"/>
                </a:cubicBezTo>
                <a:cubicBezTo>
                  <a:pt x="0" y="128"/>
                  <a:pt x="37" y="164"/>
                  <a:pt x="82" y="164"/>
                </a:cubicBezTo>
                <a:cubicBezTo>
                  <a:pt x="127" y="164"/>
                  <a:pt x="164" y="128"/>
                  <a:pt x="164" y="82"/>
                </a:cubicBezTo>
                <a:cubicBezTo>
                  <a:pt x="164" y="37"/>
                  <a:pt x="127" y="0"/>
                  <a:pt x="82" y="0"/>
                </a:cubicBezTo>
                <a:close/>
                <a:moveTo>
                  <a:pt x="49" y="132"/>
                </a:moveTo>
                <a:cubicBezTo>
                  <a:pt x="49" y="33"/>
                  <a:pt x="49" y="33"/>
                  <a:pt x="49" y="33"/>
                </a:cubicBezTo>
                <a:cubicBezTo>
                  <a:pt x="135" y="82"/>
                  <a:pt x="135" y="82"/>
                  <a:pt x="135" y="82"/>
                </a:cubicBezTo>
                <a:lnTo>
                  <a:pt x="49" y="13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711073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5F7431A6-0916-691F-F285-1067EB28CFFF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b="1" smtClean="0"/>
              <a:pPr/>
              <a:t>15</a:t>
            </a:fld>
            <a:endParaRPr lang="zh-TW" altLang="en-US" b="1" dirty="0"/>
          </a:p>
        </p:txBody>
      </p:sp>
      <p:sp>
        <p:nvSpPr>
          <p:cNvPr id="3" name="標題 2">
            <a:extLst>
              <a:ext uri="{FF2B5EF4-FFF2-40B4-BE49-F238E27FC236}">
                <a16:creationId xmlns:a16="http://schemas.microsoft.com/office/drawing/2014/main" id="{1C982923-E1D8-1B1E-E04D-0344A782F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/>
              <a:t>貳、軟體碳排檢測工具概念驗證</a:t>
            </a:r>
            <a:r>
              <a:rPr lang="en-US" altLang="zh-TW" dirty="0"/>
              <a:t>(</a:t>
            </a:r>
            <a:r>
              <a:rPr lang="en" altLang="zh-TW" dirty="0"/>
              <a:t>Proof Of Concept)</a:t>
            </a:r>
            <a:r>
              <a:rPr lang="zh-TW" altLang="en-US" dirty="0"/>
              <a:t>試驗說明與時程規劃</a:t>
            </a:r>
          </a:p>
        </p:txBody>
      </p:sp>
    </p:spTree>
    <p:extLst>
      <p:ext uri="{BB962C8B-B14F-4D97-AF65-F5344CB8AC3E}">
        <p14:creationId xmlns:p14="http://schemas.microsoft.com/office/powerpoint/2010/main" val="795782792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3E418D7-EABC-FF92-51EC-17FF77100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zh-TW" dirty="0"/>
              <a:t>114年自願性綠色軟體標章POC構想 </a:t>
            </a:r>
            <a:endParaRPr kumimoji="1" lang="zh-TW" altLang="en-US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A4DE2DC0-0009-5483-69EC-7EBEC0FD4E40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16</a:t>
            </a:fld>
            <a:endParaRPr lang="zh-TW" altLang="en-US" dirty="0"/>
          </a:p>
        </p:txBody>
      </p:sp>
      <p:sp>
        <p:nvSpPr>
          <p:cNvPr id="5" name="內容版面配置區 2">
            <a:extLst>
              <a:ext uri="{FF2B5EF4-FFF2-40B4-BE49-F238E27FC236}">
                <a16:creationId xmlns:a16="http://schemas.microsoft.com/office/drawing/2014/main" id="{4B97A32B-5C5E-BA9A-C7A3-BACA1CC1FC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596" y="1358900"/>
            <a:ext cx="11624807" cy="5261957"/>
          </a:xfrm>
        </p:spPr>
        <p:txBody>
          <a:bodyPr>
            <a:noAutofit/>
          </a:bodyPr>
          <a:lstStyle/>
          <a:p>
            <a:pPr marL="468000" lvl="2" indent="-432000" algn="just">
              <a:buClr>
                <a:schemeClr val="tx1"/>
              </a:buClr>
              <a:buFont typeface="Wingdings" panose="05000000000000000000" pitchFamily="2" charset="2"/>
              <a:buChar char="n"/>
            </a:pP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屬</a:t>
            </a:r>
            <a:r>
              <a:rPr lang="zh-TW" altLang="en-US" sz="2200" b="1" dirty="0">
                <a:solidFill>
                  <a:srgbClr val="0432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自願性制度</a:t>
            </a: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，非強制規範。</a:t>
            </a:r>
          </a:p>
          <a:p>
            <a:pPr marL="468000" lvl="2" indent="-432000" algn="just">
              <a:buClr>
                <a:schemeClr val="tx1"/>
              </a:buClr>
              <a:buFont typeface="Wingdings" panose="05000000000000000000" pitchFamily="2" charset="2"/>
              <a:buChar char="n"/>
            </a:pP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依循綠色軟體基金會使用</a:t>
            </a:r>
            <a:r>
              <a:rPr lang="en-US" altLang="zh-TW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ISO21031</a:t>
            </a: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進行軟體碳強度分數計算，以利國際接軌。</a:t>
            </a:r>
          </a:p>
          <a:p>
            <a:pPr marL="468000" lvl="2" indent="-432000" algn="just">
              <a:buClr>
                <a:schemeClr val="tx1"/>
              </a:buClr>
              <a:buFont typeface="Wingdings" panose="05000000000000000000" pitchFamily="2" charset="2"/>
              <a:buChar char="n"/>
            </a:pP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揭露軟體碳強度：可由申請者提供</a:t>
            </a:r>
            <a:r>
              <a:rPr lang="zh-TW" altLang="en-US" sz="2200" b="1" dirty="0">
                <a:solidFill>
                  <a:srgbClr val="0432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產品或產品開發階段</a:t>
            </a: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予主管機關或其委辦單位進行軟體碳強度（</a:t>
            </a:r>
            <a:r>
              <a:rPr lang="en-US" altLang="zh-TW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SCI</a:t>
            </a: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）分數計算證明，並得保留數據暫不公開。</a:t>
            </a:r>
            <a:endParaRPr lang="en-US" altLang="zh-TW" sz="22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468000" lvl="2" indent="-432000" algn="just">
              <a:buClr>
                <a:schemeClr val="tx1"/>
              </a:buClr>
              <a:buFont typeface="Wingdings" panose="05000000000000000000" pitchFamily="2" charset="2"/>
              <a:buChar char="n"/>
            </a:pP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自我宣告書</a:t>
            </a:r>
            <a:r>
              <a:rPr lang="en-US" altLang="zh-TW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(</a:t>
            </a: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符合綠色軟體的最低要求的</a:t>
            </a:r>
            <a:r>
              <a:rPr lang="en-US" altLang="zh-TW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Baseline)</a:t>
            </a: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：</a:t>
            </a:r>
          </a:p>
          <a:p>
            <a:pPr marL="914389" lvl="4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zh-TW" altLang="en-US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能依照該軟體功能選擇適當之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「</a:t>
            </a:r>
            <a:r>
              <a:rPr lang="zh-TW" altLang="en-US" sz="2000" b="1" u="sng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功能單元」</a:t>
            </a:r>
            <a:r>
              <a:rPr lang="zh-TW" altLang="en-US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計算出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「</a:t>
            </a:r>
            <a:r>
              <a:rPr lang="zh-TW" altLang="en-US" sz="2000" b="1" u="sng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軟體邊界」</a:t>
            </a:r>
            <a:r>
              <a:rPr lang="zh-TW" altLang="en-US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所產生的軟體碳排強度</a:t>
            </a:r>
          </a:p>
          <a:p>
            <a:pPr marL="914389" lvl="4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zh-TW" altLang="en-US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承諾以永續的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「</a:t>
            </a:r>
            <a:r>
              <a:rPr lang="zh-TW" altLang="en-US" sz="2000" b="1" u="sng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碳意識」</a:t>
            </a:r>
            <a:r>
              <a:rPr lang="zh-TW" altLang="en-US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及提高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「</a:t>
            </a:r>
            <a:r>
              <a:rPr lang="zh-TW" altLang="en-US" sz="2000" b="1" u="sng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能源效率」</a:t>
            </a:r>
            <a:r>
              <a:rPr lang="zh-TW" altLang="en-US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與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「</a:t>
            </a:r>
            <a:r>
              <a:rPr lang="zh-TW" altLang="en-US" sz="2000" b="1" u="sng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硬體效率」</a:t>
            </a:r>
            <a:r>
              <a:rPr lang="zh-TW" altLang="en-US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的原則設計軟體</a:t>
            </a:r>
            <a:r>
              <a:rPr lang="en-US" altLang="zh-TW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(</a:t>
            </a:r>
            <a:r>
              <a:rPr lang="zh-TW" altLang="en-US" sz="2000" b="1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需提出佐證資料</a:t>
            </a:r>
            <a:r>
              <a:rPr lang="en-US" altLang="zh-TW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)</a:t>
            </a:r>
            <a:endParaRPr lang="zh-TW" altLang="en-US" sz="2000" b="1" dirty="0">
              <a:solidFill>
                <a:srgbClr val="0000FF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914389" lvl="4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zh-TW" altLang="en-US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軟體開發設計相關人員取得</a:t>
            </a:r>
            <a:r>
              <a:rPr lang="zh-TW" altLang="en-US" sz="2000" b="1" u="sng" dirty="0">
                <a:solidFill>
                  <a:srgbClr val="C00000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綠色軟體相關課程認證</a:t>
            </a:r>
            <a:endParaRPr lang="en-US" altLang="zh-TW" sz="2000" b="1" u="sng" dirty="0">
              <a:solidFill>
                <a:srgbClr val="C00000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914389" lvl="4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zh-TW" altLang="en-US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宣告軟體的最低支援年限</a:t>
            </a:r>
          </a:p>
          <a:p>
            <a:pPr marL="914389" lvl="4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zh-TW" altLang="en-US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宣告軟體最低支援的硬體規格與年限</a:t>
            </a:r>
          </a:p>
          <a:p>
            <a:pPr marL="914389" lvl="4" indent="-457200" algn="just">
              <a:buClr>
                <a:schemeClr val="tx1"/>
              </a:buClr>
              <a:buFont typeface="+mj-lt"/>
              <a:buAutoNum type="arabicPeriod"/>
            </a:pPr>
            <a:r>
              <a:rPr lang="zh-TW" altLang="en-US" sz="20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宣告軟體最低支援的作業系統清單、版本</a:t>
            </a:r>
            <a:endParaRPr lang="en-US" altLang="zh-TW" sz="2000" b="1" dirty="0">
              <a:solidFill>
                <a:srgbClr val="0000FF"/>
              </a:solidFill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468000" lvl="2" indent="-432000" algn="just">
              <a:buClr>
                <a:schemeClr val="tx1"/>
              </a:buClr>
              <a:buFont typeface="Wingdings" panose="05000000000000000000" pitchFamily="2" charset="2"/>
              <a:buChar char="n"/>
            </a:pP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自我成長設計：考量軟體類別差異及雲端與本地端情境差異，故</a:t>
            </a:r>
            <a:r>
              <a:rPr lang="zh-TW" altLang="en-US" sz="22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不進行軟體分類及評級</a:t>
            </a: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。</a:t>
            </a:r>
            <a:endParaRPr lang="en-US" altLang="zh-TW" sz="22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  <a:p>
            <a:pPr marL="468000" lvl="2" indent="-432000" algn="just">
              <a:buClr>
                <a:schemeClr val="tx1"/>
              </a:buClr>
              <a:buFont typeface="Wingdings" panose="05000000000000000000" pitchFamily="2" charset="2"/>
              <a:buChar char="n"/>
            </a:pP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鼓勵業者</a:t>
            </a:r>
            <a:r>
              <a:rPr lang="zh-TW" altLang="en-US" sz="22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持續改善機制</a:t>
            </a: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，包含：有效期與展延</a:t>
            </a:r>
            <a:r>
              <a:rPr lang="en-US" altLang="zh-TW" sz="22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(</a:t>
            </a:r>
            <a:r>
              <a:rPr lang="zh-TW" altLang="en-US" sz="22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以年度取代版本認定</a:t>
            </a:r>
            <a:r>
              <a:rPr lang="en-US" altLang="zh-TW" sz="2200" b="1" dirty="0">
                <a:solidFill>
                  <a:srgbClr val="0000FF"/>
                </a:solidFill>
                <a:latin typeface="Microsoft JhengHei" panose="020B0604030504040204" pitchFamily="34" charset="-120"/>
                <a:ea typeface="Microsoft JhengHei" panose="020B0604030504040204" pitchFamily="34" charset="-120"/>
              </a:rPr>
              <a:t>)</a:t>
            </a:r>
            <a:r>
              <a:rPr lang="zh-TW" altLang="en-US" sz="2200" b="1" dirty="0">
                <a:latin typeface="Microsoft JhengHei" panose="020B0604030504040204" pitchFamily="34" charset="-120"/>
                <a:ea typeface="Microsoft JhengHei" panose="020B0604030504040204" pitchFamily="34" charset="-120"/>
              </a:rPr>
              <a:t>、查核與抽測、限期改善等。</a:t>
            </a:r>
            <a:endParaRPr lang="en-US" altLang="zh-TW" sz="2200" b="1" dirty="0"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46303747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9E0F8E-2CFA-F0B1-EBBF-45CDD4FE9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0B34D0B-79B3-B371-3A50-E793CD00B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/>
              <a:t>軟體碳排計算</a:t>
            </a:r>
            <a:r>
              <a:rPr lang="en" altLang="zh-TW" dirty="0"/>
              <a:t>Proof Of Concept</a:t>
            </a:r>
            <a:r>
              <a:rPr lang="zh-TW" altLang="en-US" dirty="0"/>
              <a:t>時程</a:t>
            </a:r>
            <a:r>
              <a:rPr kumimoji="1" lang="zh-TW" altLang="en-US" dirty="0"/>
              <a:t>規劃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1AECF3A6-43E0-62FA-2643-FB530B7E7D57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17</a:t>
            </a:fld>
            <a:endParaRPr lang="zh-TW" altLang="en-US" dirty="0"/>
          </a:p>
        </p:txBody>
      </p:sp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id="{36144DC6-D153-F01B-D86D-785240AB81A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067040"/>
              </p:ext>
            </p:extLst>
          </p:nvPr>
        </p:nvGraphicFramePr>
        <p:xfrm>
          <a:off x="230716" y="1237211"/>
          <a:ext cx="11730568" cy="5120640"/>
        </p:xfrm>
        <a:graphic>
          <a:graphicData uri="http://schemas.openxmlformats.org/drawingml/2006/table">
            <a:tbl>
              <a:tblPr firstRow="1" bandRow="1">
                <a:tableStyleId>{EB9631B5-78F2-41C9-869B-9F39066F8104}</a:tableStyleId>
              </a:tblPr>
              <a:tblGrid>
                <a:gridCol w="2273946">
                  <a:extLst>
                    <a:ext uri="{9D8B030D-6E8A-4147-A177-3AD203B41FA5}">
                      <a16:colId xmlns:a16="http://schemas.microsoft.com/office/drawing/2014/main" val="3711625515"/>
                    </a:ext>
                  </a:extLst>
                </a:gridCol>
                <a:gridCol w="1350946">
                  <a:extLst>
                    <a:ext uri="{9D8B030D-6E8A-4147-A177-3AD203B41FA5}">
                      <a16:colId xmlns:a16="http://schemas.microsoft.com/office/drawing/2014/main" val="661867999"/>
                    </a:ext>
                  </a:extLst>
                </a:gridCol>
                <a:gridCol w="1350946">
                  <a:extLst>
                    <a:ext uri="{9D8B030D-6E8A-4147-A177-3AD203B41FA5}">
                      <a16:colId xmlns:a16="http://schemas.microsoft.com/office/drawing/2014/main" val="2647830551"/>
                    </a:ext>
                  </a:extLst>
                </a:gridCol>
                <a:gridCol w="1350946">
                  <a:extLst>
                    <a:ext uri="{9D8B030D-6E8A-4147-A177-3AD203B41FA5}">
                      <a16:colId xmlns:a16="http://schemas.microsoft.com/office/drawing/2014/main" val="2641409900"/>
                    </a:ext>
                  </a:extLst>
                </a:gridCol>
                <a:gridCol w="1350946">
                  <a:extLst>
                    <a:ext uri="{9D8B030D-6E8A-4147-A177-3AD203B41FA5}">
                      <a16:colId xmlns:a16="http://schemas.microsoft.com/office/drawing/2014/main" val="3236923481"/>
                    </a:ext>
                  </a:extLst>
                </a:gridCol>
                <a:gridCol w="1350946">
                  <a:extLst>
                    <a:ext uri="{9D8B030D-6E8A-4147-A177-3AD203B41FA5}">
                      <a16:colId xmlns:a16="http://schemas.microsoft.com/office/drawing/2014/main" val="4181572110"/>
                    </a:ext>
                  </a:extLst>
                </a:gridCol>
                <a:gridCol w="1350946">
                  <a:extLst>
                    <a:ext uri="{9D8B030D-6E8A-4147-A177-3AD203B41FA5}">
                      <a16:colId xmlns:a16="http://schemas.microsoft.com/office/drawing/2014/main" val="122426681"/>
                    </a:ext>
                  </a:extLst>
                </a:gridCol>
                <a:gridCol w="1350946">
                  <a:extLst>
                    <a:ext uri="{9D8B030D-6E8A-4147-A177-3AD203B41FA5}">
                      <a16:colId xmlns:a16="http://schemas.microsoft.com/office/drawing/2014/main" val="3673016977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工作項目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四～五月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六月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七月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八月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九月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十月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dirty="0"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</a:rPr>
                        <a:t>十一月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894312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kern="1200" cap="none" spc="0" baseline="0" dirty="0">
                          <a:solidFill>
                            <a:srgbClr val="0432FF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綠色軟體與碳排計算說明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i="0" u="none" strike="noStrike" kern="1200" cap="none" spc="0" baseline="0" dirty="0">
                          <a:solidFill>
                            <a:schemeClr val="dk1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舉辦說明會與工作坊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597827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i="0" u="none" strike="noStrike" kern="1200" cap="none" spc="0" baseline="0" dirty="0">
                          <a:solidFill>
                            <a:srgbClr val="0432FF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POC</a:t>
                      </a:r>
                      <a:r>
                        <a:rPr lang="zh-TW" altLang="en-US" sz="1800" b="1" i="0" u="none" strike="noStrike" kern="1200" cap="none" spc="0" baseline="0" dirty="0">
                          <a:solidFill>
                            <a:srgbClr val="0432FF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廠商報名與遴選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i="0" u="none" strike="noStrike" kern="1200" cap="none" spc="0" baseline="0" dirty="0">
                          <a:solidFill>
                            <a:srgbClr val="FF0000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廠商報名</a:t>
                      </a:r>
                      <a:r>
                        <a:rPr lang="en-US" altLang="zh-TW" sz="1800" b="0" i="0" u="none" strike="noStrike" kern="1200" cap="none" spc="0" baseline="0" dirty="0">
                          <a:solidFill>
                            <a:srgbClr val="FF0000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(</a:t>
                      </a:r>
                      <a:r>
                        <a:rPr lang="zh-TW" altLang="en-US" sz="1800" b="0" i="0" u="none" strike="noStrike" kern="1200" cap="none" spc="0" baseline="0" dirty="0">
                          <a:solidFill>
                            <a:srgbClr val="FF0000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即日起～</a:t>
                      </a:r>
                      <a:r>
                        <a:rPr lang="en-US" altLang="zh-TW" sz="1800" b="0" i="0" u="none" strike="noStrike" kern="1200" cap="none" spc="0" baseline="0" dirty="0">
                          <a:solidFill>
                            <a:srgbClr val="FF0000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6/30)</a:t>
                      </a:r>
                      <a:endParaRPr lang="zh-TW" altLang="en-US" sz="1800" b="0" i="0" u="none" strike="noStrike" kern="1200" cap="none" spc="0" baseline="0" dirty="0">
                        <a:solidFill>
                          <a:srgbClr val="FF0000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rgbClr val="FF0000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97669277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kern="1200" cap="none" spc="0" baseline="0" dirty="0">
                          <a:solidFill>
                            <a:srgbClr val="0432FF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開發雲端軟體碳排計算工具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i="0" u="none" strike="noStrike" kern="1200" cap="none" spc="0" baseline="0" dirty="0">
                          <a:solidFill>
                            <a:schemeClr val="dk1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碳排工具開發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03232917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kern="1200" cap="none" spc="0" baseline="0" dirty="0">
                          <a:solidFill>
                            <a:srgbClr val="0432FF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碳排工具測試與安裝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i="0" u="none" strike="noStrike" kern="1200" cap="none" spc="0" baseline="0" dirty="0">
                          <a:solidFill>
                            <a:srgbClr val="FF0000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廠商</a:t>
                      </a:r>
                      <a:r>
                        <a:rPr lang="zh-TW" altLang="en-US" sz="1800" b="0" i="0" u="none" strike="noStrike" kern="1200" cap="none" spc="0" baseline="0" dirty="0">
                          <a:solidFill>
                            <a:schemeClr val="dk1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進行碳排工具測試與修改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53336048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kern="1200" cap="none" spc="0" baseline="0" dirty="0">
                          <a:solidFill>
                            <a:srgbClr val="0432FF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軟體碳排資料蒐集與統計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i="0" u="none" strike="noStrike" kern="1200" cap="none" spc="0" baseline="0" dirty="0">
                          <a:solidFill>
                            <a:srgbClr val="FF0000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廠商</a:t>
                      </a:r>
                      <a:r>
                        <a:rPr lang="zh-TW" altLang="en-US" sz="1800" b="0" i="0" u="none" strike="noStrike" kern="1200" cap="none" spc="0" baseline="0" dirty="0">
                          <a:solidFill>
                            <a:schemeClr val="dk1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安裝碳排工具</a:t>
                      </a:r>
                      <a:endParaRPr lang="en-US" altLang="zh-TW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i="0" u="none" strike="noStrike" kern="1200" cap="none" spc="0" baseline="0" dirty="0">
                          <a:solidFill>
                            <a:schemeClr val="dk1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蒐集軟體碳排放資料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zh-TW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37830924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kern="1200" cap="none" spc="0" baseline="0" dirty="0">
                          <a:solidFill>
                            <a:srgbClr val="0432FF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專家諮詢會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i="0" u="none" strike="noStrike" kern="1200" cap="none" spc="0" baseline="0" dirty="0">
                          <a:solidFill>
                            <a:schemeClr val="dk1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擇定</a:t>
                      </a:r>
                      <a:r>
                        <a:rPr lang="zh-TW" altLang="en-US" sz="1800" b="0" i="0" u="none" strike="noStrike" kern="1200" cap="none" spc="0" baseline="0" dirty="0">
                          <a:solidFill>
                            <a:srgbClr val="FF0000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廠商</a:t>
                      </a:r>
                      <a:r>
                        <a:rPr lang="zh-TW" altLang="en-US" sz="1800" b="0" i="0" u="none" strike="noStrike" kern="1200" cap="none" spc="0" baseline="0" dirty="0">
                          <a:solidFill>
                            <a:schemeClr val="dk1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並</a:t>
                      </a:r>
                      <a:r>
                        <a:rPr lang="zh-TW" altLang="en-US" sz="1800" b="0" i="0" u="none" strike="noStrike" kern="1200" cap="none" spc="0" baseline="0" dirty="0">
                          <a:solidFill>
                            <a:srgbClr val="FF0000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公布名單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i="0" u="none" strike="noStrike" kern="1200" cap="none" spc="0" baseline="0" dirty="0">
                          <a:solidFill>
                            <a:srgbClr val="FF0000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廠商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8310429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i="0" u="none" strike="noStrike" kern="1200" cap="none" spc="0" baseline="0" dirty="0">
                          <a:solidFill>
                            <a:srgbClr val="0432FF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成果發表會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800" b="0" i="0" u="none" strike="noStrike" kern="1200" cap="none" spc="0" baseline="0" dirty="0">
                        <a:solidFill>
                          <a:schemeClr val="dk1"/>
                        </a:solidFill>
                        <a:effectLst/>
                        <a:uFillTx/>
                        <a:latin typeface="Microsoft JhengHei" panose="020B0604030504040204" pitchFamily="34" charset="-120"/>
                        <a:ea typeface="Microsoft JhengHei" panose="020B0604030504040204" pitchFamily="34" charset="-120"/>
                        <a:cs typeface="+mn-cs"/>
                        <a:sym typeface="微軟正黑體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0" i="0" u="none" strike="noStrike" kern="1200" cap="none" spc="0" baseline="0" dirty="0">
                          <a:solidFill>
                            <a:srgbClr val="FF0000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廠商及其客戶</a:t>
                      </a:r>
                      <a:r>
                        <a:rPr lang="zh-TW" altLang="en-US" sz="1800" b="0" i="0" u="none" strike="noStrike" kern="1200" cap="none" spc="0" baseline="0" dirty="0">
                          <a:solidFill>
                            <a:schemeClr val="dk1"/>
                          </a:solidFill>
                          <a:effectLst/>
                          <a:uFillTx/>
                          <a:latin typeface="Microsoft JhengHei" panose="020B0604030504040204" pitchFamily="34" charset="-120"/>
                          <a:ea typeface="Microsoft JhengHei" panose="020B0604030504040204" pitchFamily="34" charset="-120"/>
                          <a:cs typeface="+mn-cs"/>
                          <a:sym typeface="微軟正黑體"/>
                        </a:rPr>
                        <a:t>參加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85948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1086628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028DF0-5592-5E14-D89E-007637A0AD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BB486BF-1322-B01A-B008-B5D8790BE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 dirty="0"/>
              <a:t>廠商報名須知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518D2B94-F5C4-D7A3-FB3A-9C59A0143C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6919" y="1374803"/>
            <a:ext cx="9698162" cy="4892770"/>
          </a:xfrm>
        </p:spPr>
        <p:txBody>
          <a:bodyPr>
            <a:normAutofit lnSpcReduction="10000"/>
          </a:bodyPr>
          <a:lstStyle/>
          <a:p>
            <a:r>
              <a:rPr kumimoji="1" lang="zh-TW" altLang="en-US" sz="2800" dirty="0">
                <a:solidFill>
                  <a:srgbClr val="000000"/>
                </a:solidFill>
              </a:rPr>
              <a:t>以</a:t>
            </a:r>
            <a:r>
              <a:rPr kumimoji="1" lang="zh-TW" altLang="en-US" sz="2800" dirty="0">
                <a:solidFill>
                  <a:srgbClr val="0432FF"/>
                </a:solidFill>
              </a:rPr>
              <a:t>自主研發軟體</a:t>
            </a:r>
            <a:r>
              <a:rPr kumimoji="1" lang="zh-TW" altLang="en-US" sz="2800" dirty="0">
                <a:solidFill>
                  <a:srgbClr val="000000"/>
                </a:solidFill>
              </a:rPr>
              <a:t>的產品為主</a:t>
            </a:r>
            <a:endParaRPr kumimoji="1" lang="en-US" altLang="zh-TW" sz="2800" dirty="0">
              <a:solidFill>
                <a:srgbClr val="000000"/>
              </a:solidFill>
            </a:endParaRPr>
          </a:p>
          <a:p>
            <a:r>
              <a:rPr kumimoji="1" lang="zh-TW" altLang="en-US" sz="2800" dirty="0">
                <a:solidFill>
                  <a:srgbClr val="000000"/>
                </a:solidFill>
              </a:rPr>
              <a:t>是否已有</a:t>
            </a:r>
            <a:r>
              <a:rPr kumimoji="1" lang="zh-TW" altLang="en-US" sz="2800" dirty="0">
                <a:solidFill>
                  <a:srgbClr val="0432FF"/>
                </a:solidFill>
              </a:rPr>
              <a:t>國外銷售實績</a:t>
            </a:r>
          </a:p>
          <a:p>
            <a:r>
              <a:rPr kumimoji="1" lang="zh-TW" altLang="en-US" sz="2800" dirty="0">
                <a:solidFill>
                  <a:srgbClr val="000000"/>
                </a:solidFill>
              </a:rPr>
              <a:t>確認計算碳排放的</a:t>
            </a:r>
            <a:r>
              <a:rPr kumimoji="1" lang="zh-TW" altLang="en-US" sz="2800" dirty="0">
                <a:solidFill>
                  <a:srgbClr val="0432FF"/>
                </a:solidFill>
              </a:rPr>
              <a:t>計算目標與計算範圍</a:t>
            </a:r>
            <a:br>
              <a:rPr kumimoji="1" lang="en-US" altLang="zh-TW" sz="2800" dirty="0">
                <a:solidFill>
                  <a:srgbClr val="000000"/>
                </a:solidFill>
              </a:rPr>
            </a:br>
            <a:r>
              <a:rPr kumimoji="1" lang="zh-TW" altLang="en-US" sz="2800" dirty="0">
                <a:solidFill>
                  <a:srgbClr val="000000"/>
                </a:solidFill>
              </a:rPr>
              <a:t>例如：完成一次線上簽核公文系統主機會產生多少碳排放？</a:t>
            </a:r>
          </a:p>
          <a:p>
            <a:r>
              <a:rPr kumimoji="1" lang="zh-TW" altLang="en-US" sz="2800" dirty="0">
                <a:solidFill>
                  <a:srgbClr val="000000"/>
                </a:solidFill>
              </a:rPr>
              <a:t>規劃計算碳排放的</a:t>
            </a:r>
            <a:r>
              <a:rPr kumimoji="1" lang="zh-TW" altLang="en-US" sz="2800" dirty="0">
                <a:solidFill>
                  <a:srgbClr val="0432FF"/>
                </a:solidFill>
              </a:rPr>
              <a:t>資訊系統環境</a:t>
            </a:r>
          </a:p>
          <a:p>
            <a:r>
              <a:rPr kumimoji="1" lang="zh-TW" altLang="en-US" sz="2800" dirty="0">
                <a:solidFill>
                  <a:srgbClr val="000000"/>
                </a:solidFill>
              </a:rPr>
              <a:t>規劃計算碳排放的</a:t>
            </a:r>
            <a:r>
              <a:rPr kumimoji="1" lang="zh-TW" altLang="en-US" sz="2800" dirty="0">
                <a:solidFill>
                  <a:srgbClr val="0432FF"/>
                </a:solidFill>
              </a:rPr>
              <a:t>流程腳本</a:t>
            </a:r>
            <a:br>
              <a:rPr kumimoji="1" lang="en-US" altLang="zh-TW" sz="2800" dirty="0">
                <a:solidFill>
                  <a:srgbClr val="000000"/>
                </a:solidFill>
              </a:rPr>
            </a:br>
            <a:r>
              <a:rPr kumimoji="1" lang="zh-TW" altLang="en-US" sz="2800" dirty="0">
                <a:solidFill>
                  <a:srgbClr val="000000"/>
                </a:solidFill>
              </a:rPr>
              <a:t>例如：公文簽核需的流程</a:t>
            </a:r>
            <a:endParaRPr kumimoji="1" lang="en-US" altLang="zh-TW" sz="2800" dirty="0">
              <a:solidFill>
                <a:srgbClr val="000000"/>
              </a:solidFill>
            </a:endParaRPr>
          </a:p>
          <a:p>
            <a:r>
              <a:rPr kumimoji="1" lang="zh-TW" altLang="en-US" sz="2800" dirty="0">
                <a:solidFill>
                  <a:srgbClr val="000000"/>
                </a:solidFill>
              </a:rPr>
              <a:t>能</a:t>
            </a:r>
            <a:r>
              <a:rPr kumimoji="1" lang="zh-TW" altLang="en-US" sz="2800" dirty="0">
                <a:solidFill>
                  <a:srgbClr val="0432FF"/>
                </a:solidFill>
              </a:rPr>
              <a:t>配合</a:t>
            </a:r>
            <a:r>
              <a:rPr kumimoji="1" lang="en-US" altLang="zh-TW" sz="2800" dirty="0">
                <a:solidFill>
                  <a:srgbClr val="0432FF"/>
                </a:solidFill>
              </a:rPr>
              <a:t>POC</a:t>
            </a:r>
            <a:r>
              <a:rPr kumimoji="1" lang="zh-TW" altLang="en-US" sz="2800" dirty="0">
                <a:solidFill>
                  <a:srgbClr val="0432FF"/>
                </a:solidFill>
              </a:rPr>
              <a:t>時程規劃</a:t>
            </a:r>
            <a:endParaRPr kumimoji="1" lang="en-US" altLang="zh-TW" sz="2800" dirty="0">
              <a:solidFill>
                <a:srgbClr val="0432FF"/>
              </a:solidFill>
            </a:endParaRPr>
          </a:p>
          <a:p>
            <a:r>
              <a:rPr kumimoji="1" lang="en-US" altLang="zh-TW" sz="2800" dirty="0">
                <a:solidFill>
                  <a:srgbClr val="000000"/>
                </a:solidFill>
              </a:rPr>
              <a:t>115</a:t>
            </a:r>
            <a:r>
              <a:rPr kumimoji="1" lang="zh-TW" altLang="en-US" sz="2800" dirty="0">
                <a:solidFill>
                  <a:srgbClr val="000000"/>
                </a:solidFill>
              </a:rPr>
              <a:t>年</a:t>
            </a:r>
            <a:r>
              <a:rPr kumimoji="1" lang="en-US" altLang="zh-TW" sz="2800" dirty="0">
                <a:solidFill>
                  <a:srgbClr val="000000"/>
                </a:solidFill>
              </a:rPr>
              <a:t>POC</a:t>
            </a:r>
            <a:r>
              <a:rPr kumimoji="1" lang="zh-TW" altLang="en-US" sz="2800" dirty="0">
                <a:solidFill>
                  <a:srgbClr val="000000"/>
                </a:solidFill>
              </a:rPr>
              <a:t>測試量能有限，</a:t>
            </a:r>
            <a:r>
              <a:rPr kumimoji="1" lang="zh-TW" altLang="en-US" sz="2800" dirty="0">
                <a:solidFill>
                  <a:srgbClr val="C00000"/>
                </a:solidFill>
              </a:rPr>
              <a:t>報名未入選的廠商，將列為</a:t>
            </a:r>
            <a:r>
              <a:rPr kumimoji="1" lang="en-US" altLang="zh-TW" sz="2800" dirty="0">
                <a:solidFill>
                  <a:srgbClr val="C00000"/>
                </a:solidFill>
              </a:rPr>
              <a:t>116</a:t>
            </a:r>
            <a:r>
              <a:rPr kumimoji="1" lang="zh-TW" altLang="en-US" sz="2800" dirty="0">
                <a:solidFill>
                  <a:srgbClr val="C00000"/>
                </a:solidFill>
              </a:rPr>
              <a:t>年</a:t>
            </a:r>
            <a:r>
              <a:rPr kumimoji="1" lang="en-US" altLang="zh-TW" sz="2800" dirty="0">
                <a:solidFill>
                  <a:srgbClr val="C00000"/>
                </a:solidFill>
              </a:rPr>
              <a:t>POC</a:t>
            </a:r>
            <a:r>
              <a:rPr kumimoji="1" lang="zh-TW" altLang="en-US" sz="2800" dirty="0">
                <a:solidFill>
                  <a:srgbClr val="C00000"/>
                </a:solidFill>
              </a:rPr>
              <a:t>優先名單</a:t>
            </a:r>
            <a:br>
              <a:rPr kumimoji="1" lang="en-US" altLang="zh-TW" sz="2800" dirty="0">
                <a:solidFill>
                  <a:srgbClr val="0432FF"/>
                </a:solidFill>
              </a:rPr>
            </a:br>
            <a:endParaRPr kumimoji="1" lang="en-US" altLang="zh-TW" sz="2800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8C0B46A2-DF86-EE09-519B-20CB8BA76B37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87427959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C9F2E4A-C60F-59AC-E0DC-262325A72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1800" y="238942"/>
            <a:ext cx="11328400" cy="765175"/>
          </a:xfrm>
        </p:spPr>
        <p:txBody>
          <a:bodyPr/>
          <a:lstStyle/>
          <a:p>
            <a:r>
              <a:rPr kumimoji="1" lang="zh-TW" altLang="en-US" dirty="0"/>
              <a:t>計算目標與計算範圍</a:t>
            </a:r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CC125FDC-3B0E-1379-0DF3-8E884974D932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19</a:t>
            </a:fld>
            <a:endParaRPr lang="zh-TW" altLang="en-US" dirty="0"/>
          </a:p>
        </p:txBody>
      </p:sp>
      <p:graphicFrame>
        <p:nvGraphicFramePr>
          <p:cNvPr id="5" name="內容版面配置區 4">
            <a:extLst>
              <a:ext uri="{FF2B5EF4-FFF2-40B4-BE49-F238E27FC236}">
                <a16:creationId xmlns:a16="http://schemas.microsoft.com/office/drawing/2014/main" id="{5F033383-19F6-E3D6-F7F1-AB36A865D2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3937860"/>
              </p:ext>
            </p:extLst>
          </p:nvPr>
        </p:nvGraphicFramePr>
        <p:xfrm>
          <a:off x="5040089" y="1004117"/>
          <a:ext cx="6528022" cy="538679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64011">
                  <a:extLst>
                    <a:ext uri="{9D8B030D-6E8A-4147-A177-3AD203B41FA5}">
                      <a16:colId xmlns:a16="http://schemas.microsoft.com/office/drawing/2014/main" val="512037242"/>
                    </a:ext>
                  </a:extLst>
                </a:gridCol>
                <a:gridCol w="3264011">
                  <a:extLst>
                    <a:ext uri="{9D8B030D-6E8A-4147-A177-3AD203B41FA5}">
                      <a16:colId xmlns:a16="http://schemas.microsoft.com/office/drawing/2014/main" val="4253437469"/>
                    </a:ext>
                  </a:extLst>
                </a:gridCol>
              </a:tblGrid>
              <a:tr h="432270">
                <a:tc gridSpan="2">
                  <a:txBody>
                    <a:bodyPr/>
                    <a:lstStyle/>
                    <a:p>
                      <a:pPr algn="ctr"/>
                      <a:r>
                        <a:rPr lang="zh-HK" altLang="en-US" u="sng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軟體邊界</a:t>
                      </a:r>
                      <a:r>
                        <a:rPr lang="zh-HK" altLang="en-US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（計算範圍）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HK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6633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801" kern="120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compute resources </a:t>
                      </a:r>
                      <a:r>
                        <a:rPr lang="zh-TW" altLang="zh-HK" sz="1801" kern="120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運算資源</a:t>
                      </a:r>
                      <a:endParaRPr lang="zh-TW" altLang="zh-HK" sz="1801" kern="1200" dirty="0">
                        <a:solidFill>
                          <a:srgbClr val="C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testing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測試</a:t>
                      </a:r>
                      <a:r>
                        <a:rPr lang="zh-TW" altLang="zh-HK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endParaRPr lang="zh-HK" altLang="en-US" dirty="0">
                        <a:effectLst/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283505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storage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儲存設備</a:t>
                      </a:r>
                      <a:endParaRPr lang="zh-TW" altLang="zh-HK" sz="1801" kern="12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training ML models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機器學習模型訓練</a:t>
                      </a:r>
                      <a:endParaRPr lang="zh-TW" altLang="zh-HK" sz="1801" kern="12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503708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networking equipment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網路設備</a:t>
                      </a:r>
                      <a:endParaRPr lang="zh-TW" altLang="zh-HK" sz="1801" kern="12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operations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系統運維</a:t>
                      </a:r>
                      <a:r>
                        <a:rPr lang="zh-TW" altLang="zh-HK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endParaRPr lang="zh-HK" altLang="en-US" dirty="0">
                        <a:effectLst/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465081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801" kern="120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memory </a:t>
                      </a:r>
                      <a:r>
                        <a:rPr lang="zh-TW" altLang="zh-HK" sz="1801" kern="1200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記憶體</a:t>
                      </a:r>
                      <a:endParaRPr lang="zh-TW" altLang="zh-HK" sz="1801" kern="1200" dirty="0">
                        <a:solidFill>
                          <a:srgbClr val="C00000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backup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備份</a:t>
                      </a:r>
                      <a:r>
                        <a:rPr lang="zh-TW" altLang="zh-HK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endParaRPr lang="zh-HK" altLang="en-US" dirty="0">
                        <a:effectLst/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893653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monitoring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系統監控</a:t>
                      </a:r>
                      <a:endParaRPr lang="zh-TW" altLang="zh-HK" sz="1801" kern="12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resources to support redundancy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系統備援的資源</a:t>
                      </a:r>
                      <a:endParaRPr lang="zh-TW" altLang="zh-HK" sz="1801" kern="12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493983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idle machines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閒置機器</a:t>
                      </a:r>
                      <a:r>
                        <a:rPr lang="zh-TW" altLang="zh-HK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endParaRPr lang="zh-HK" altLang="en-US" dirty="0">
                        <a:effectLst/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resources to support failover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故障切換的資源</a:t>
                      </a:r>
                      <a:endParaRPr lang="zh-TW" altLang="zh-HK" sz="1801" kern="12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96898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logging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日誌紀錄</a:t>
                      </a:r>
                      <a:r>
                        <a:rPr lang="zh-TW" altLang="zh-HK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endParaRPr lang="zh-HK" altLang="en-US" dirty="0">
                        <a:effectLst/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End user devices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終端使用者裝置</a:t>
                      </a:r>
                      <a:r>
                        <a:rPr lang="zh-TW" altLang="zh-HK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endParaRPr lang="zh-HK" altLang="en-US" dirty="0">
                        <a:effectLst/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46359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scanning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掃描</a:t>
                      </a:r>
                      <a:r>
                        <a:rPr lang="zh-TW" altLang="zh-HK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endParaRPr lang="zh-HK" altLang="en-US" dirty="0">
                        <a:effectLst/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IoT devices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物聯網裝置</a:t>
                      </a:r>
                      <a:endParaRPr lang="zh-TW" altLang="zh-HK" sz="1801" kern="12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759942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build and deploy pipelines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建置與部署流程</a:t>
                      </a:r>
                      <a:r>
                        <a:rPr lang="zh-TW" altLang="zh-HK" dirty="0">
                          <a:effectLst/>
                          <a:latin typeface="+mj-ea"/>
                          <a:ea typeface="+mj-ea"/>
                        </a:rPr>
                        <a:t> </a:t>
                      </a:r>
                      <a:endParaRPr lang="zh-HK" altLang="en-US" dirty="0">
                        <a:effectLst/>
                        <a:latin typeface="+mj-ea"/>
                        <a:ea typeface="+mj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37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Edge devices </a:t>
                      </a:r>
                      <a:r>
                        <a:rPr lang="zh-TW" altLang="zh-HK" sz="1801" kern="1200" dirty="0">
                          <a:solidFill>
                            <a:schemeClr val="dk1"/>
                          </a:solidFill>
                          <a:effectLst/>
                          <a:latin typeface="+mj-ea"/>
                          <a:ea typeface="+mj-ea"/>
                        </a:rPr>
                        <a:t>邊緣運算裝置</a:t>
                      </a:r>
                      <a:endParaRPr lang="zh-TW" altLang="zh-HK" sz="1801" kern="1200" dirty="0">
                        <a:solidFill>
                          <a:schemeClr val="dk1"/>
                        </a:solidFill>
                        <a:effectLst/>
                        <a:latin typeface="+mj-ea"/>
                        <a:ea typeface="+mj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5483929"/>
                  </a:ext>
                </a:extLst>
              </a:tr>
            </a:tbl>
          </a:graphicData>
        </a:graphic>
      </p:graphicFrame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89E8058D-930D-EE91-F0E3-CA458113C6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0365837"/>
              </p:ext>
            </p:extLst>
          </p:nvPr>
        </p:nvGraphicFramePr>
        <p:xfrm>
          <a:off x="655385" y="1001863"/>
          <a:ext cx="4384704" cy="53867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4704">
                  <a:extLst>
                    <a:ext uri="{9D8B030D-6E8A-4147-A177-3AD203B41FA5}">
                      <a16:colId xmlns:a16="http://schemas.microsoft.com/office/drawing/2014/main" val="899127491"/>
                    </a:ext>
                  </a:extLst>
                </a:gridCol>
              </a:tblGrid>
              <a:tr h="439992">
                <a:tc>
                  <a:txBody>
                    <a:bodyPr/>
                    <a:lstStyle/>
                    <a:p>
                      <a:pPr algn="ctr"/>
                      <a:r>
                        <a:rPr lang="zh-HK" altLang="en-US" u="sng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功能單元</a:t>
                      </a:r>
                      <a:r>
                        <a:rPr lang="zh-HK" altLang="en-US" dirty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（計算目標）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46667330"/>
                  </a:ext>
                </a:extLst>
              </a:tr>
              <a:tr h="449709">
                <a:tc>
                  <a:txBody>
                    <a:bodyPr/>
                    <a:lstStyle/>
                    <a:p>
                      <a:pPr algn="l"/>
                      <a:r>
                        <a:rPr lang="en-US" altLang="zh-HK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1.API call/request API </a:t>
                      </a:r>
                      <a:r>
                        <a:rPr lang="zh-HK" altLang="en-US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呼叫／請求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36954989"/>
                  </a:ext>
                </a:extLst>
              </a:tr>
              <a:tr h="449709">
                <a:tc>
                  <a:txBody>
                    <a:bodyPr/>
                    <a:lstStyle/>
                    <a:p>
                      <a:pPr algn="l"/>
                      <a:r>
                        <a:rPr lang="en-US" altLang="zh-HK" dirty="0">
                          <a:effectLst/>
                          <a:latin typeface="+mj-ea"/>
                          <a:ea typeface="+mj-ea"/>
                        </a:rPr>
                        <a:t>2.Benchmark </a:t>
                      </a:r>
                      <a:r>
                        <a:rPr lang="zh-HK" altLang="en-US" dirty="0">
                          <a:effectLst/>
                          <a:latin typeface="+mj-ea"/>
                          <a:ea typeface="+mj-ea"/>
                        </a:rPr>
                        <a:t>基準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93206629"/>
                  </a:ext>
                </a:extLst>
              </a:tr>
              <a:tr h="449709">
                <a:tc>
                  <a:txBody>
                    <a:bodyPr/>
                    <a:lstStyle/>
                    <a:p>
                      <a:pPr algn="l"/>
                      <a:r>
                        <a:rPr lang="en-US" altLang="zh-HK" dirty="0">
                          <a:effectLst/>
                          <a:latin typeface="+mj-ea"/>
                          <a:ea typeface="+mj-ea"/>
                        </a:rPr>
                        <a:t>3.User </a:t>
                      </a:r>
                      <a:r>
                        <a:rPr lang="zh-HK" altLang="en-US" dirty="0">
                          <a:effectLst/>
                          <a:latin typeface="+mj-ea"/>
                          <a:ea typeface="+mj-ea"/>
                        </a:rPr>
                        <a:t>使用者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47171879"/>
                  </a:ext>
                </a:extLst>
              </a:tr>
              <a:tr h="449709">
                <a:tc>
                  <a:txBody>
                    <a:bodyPr/>
                    <a:lstStyle/>
                    <a:p>
                      <a:pPr algn="l"/>
                      <a:r>
                        <a:rPr lang="en-US" altLang="zh-HK" dirty="0">
                          <a:effectLst/>
                          <a:latin typeface="+mj-ea"/>
                          <a:ea typeface="+mj-ea"/>
                        </a:rPr>
                        <a:t>4.Machine </a:t>
                      </a:r>
                      <a:r>
                        <a:rPr lang="zh-HK" altLang="en-US" dirty="0">
                          <a:effectLst/>
                          <a:latin typeface="+mj-ea"/>
                          <a:ea typeface="+mj-ea"/>
                        </a:rPr>
                        <a:t>機器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59644696"/>
                  </a:ext>
                </a:extLst>
              </a:tr>
              <a:tr h="449709">
                <a:tc>
                  <a:txBody>
                    <a:bodyPr/>
                    <a:lstStyle/>
                    <a:p>
                      <a:pPr algn="l"/>
                      <a:r>
                        <a:rPr lang="en-US" altLang="zh-HK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5.Minute/time unit </a:t>
                      </a:r>
                      <a:r>
                        <a:rPr lang="zh-HK" altLang="en-US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分鐘／時間單位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7339665"/>
                  </a:ext>
                </a:extLst>
              </a:tr>
              <a:tr h="449709">
                <a:tc>
                  <a:txBody>
                    <a:bodyPr/>
                    <a:lstStyle/>
                    <a:p>
                      <a:pPr algn="l"/>
                      <a:r>
                        <a:rPr lang="en-US" altLang="zh-HK" dirty="0">
                          <a:effectLst/>
                          <a:latin typeface="+mj-ea"/>
                          <a:ea typeface="+mj-ea"/>
                        </a:rPr>
                        <a:t>6.Device </a:t>
                      </a:r>
                      <a:r>
                        <a:rPr lang="zh-HK" altLang="en-US" dirty="0">
                          <a:effectLst/>
                          <a:latin typeface="+mj-ea"/>
                          <a:ea typeface="+mj-ea"/>
                        </a:rPr>
                        <a:t>裝置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0901619"/>
                  </a:ext>
                </a:extLst>
              </a:tr>
              <a:tr h="449709">
                <a:tc>
                  <a:txBody>
                    <a:bodyPr/>
                    <a:lstStyle/>
                    <a:p>
                      <a:pPr algn="l"/>
                      <a:r>
                        <a:rPr lang="en-US" altLang="zh-HK" dirty="0">
                          <a:effectLst/>
                          <a:latin typeface="+mj-ea"/>
                          <a:ea typeface="+mj-ea"/>
                        </a:rPr>
                        <a:t>7.Physical site </a:t>
                      </a:r>
                      <a:r>
                        <a:rPr lang="zh-HK" altLang="en-US" dirty="0">
                          <a:effectLst/>
                          <a:latin typeface="+mj-ea"/>
                          <a:ea typeface="+mj-ea"/>
                        </a:rPr>
                        <a:t>實體站點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0785328"/>
                  </a:ext>
                </a:extLst>
              </a:tr>
              <a:tr h="449709">
                <a:tc>
                  <a:txBody>
                    <a:bodyPr/>
                    <a:lstStyle/>
                    <a:p>
                      <a:pPr algn="l"/>
                      <a:r>
                        <a:rPr lang="en-US" altLang="zh-HK" dirty="0">
                          <a:effectLst/>
                          <a:latin typeface="+mj-ea"/>
                          <a:ea typeface="+mj-ea"/>
                        </a:rPr>
                        <a:t>8.Data volume </a:t>
                      </a:r>
                      <a:r>
                        <a:rPr lang="zh-HK" altLang="en-US" dirty="0">
                          <a:effectLst/>
                          <a:latin typeface="+mj-ea"/>
                          <a:ea typeface="+mj-ea"/>
                        </a:rPr>
                        <a:t>資料量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02074398"/>
                  </a:ext>
                </a:extLst>
              </a:tr>
              <a:tr h="449709">
                <a:tc>
                  <a:txBody>
                    <a:bodyPr/>
                    <a:lstStyle/>
                    <a:p>
                      <a:pPr algn="l"/>
                      <a:r>
                        <a:rPr lang="en-US" altLang="zh-HK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9.Batch/Scheduled Job </a:t>
                      </a:r>
                      <a:r>
                        <a:rPr lang="zh-HK" altLang="en-US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批次／排程作業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93167615"/>
                  </a:ext>
                </a:extLst>
              </a:tr>
              <a:tr h="449709">
                <a:tc>
                  <a:txBody>
                    <a:bodyPr/>
                    <a:lstStyle/>
                    <a:p>
                      <a:pPr algn="l"/>
                      <a:r>
                        <a:rPr lang="en-US" altLang="zh-HK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10.Transaction </a:t>
                      </a:r>
                      <a:r>
                        <a:rPr lang="zh-HK" altLang="en-US" dirty="0">
                          <a:solidFill>
                            <a:srgbClr val="C00000"/>
                          </a:solidFill>
                          <a:effectLst/>
                          <a:latin typeface="+mj-ea"/>
                          <a:ea typeface="+mj-ea"/>
                        </a:rPr>
                        <a:t>交易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0058182"/>
                  </a:ext>
                </a:extLst>
              </a:tr>
              <a:tr h="449709">
                <a:tc>
                  <a:txBody>
                    <a:bodyPr/>
                    <a:lstStyle/>
                    <a:p>
                      <a:pPr algn="l"/>
                      <a:r>
                        <a:rPr lang="en-US" altLang="zh-HK" dirty="0">
                          <a:effectLst/>
                          <a:latin typeface="+mj-ea"/>
                          <a:ea typeface="+mj-ea"/>
                        </a:rPr>
                        <a:t>11.Database read/write </a:t>
                      </a:r>
                      <a:r>
                        <a:rPr lang="zh-HK" altLang="en-US" dirty="0">
                          <a:effectLst/>
                          <a:latin typeface="+mj-ea"/>
                          <a:ea typeface="+mj-ea"/>
                        </a:rPr>
                        <a:t>資料庫讀寫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1302862"/>
                  </a:ext>
                </a:extLst>
              </a:tr>
            </a:tbl>
          </a:graphicData>
        </a:graphic>
      </p:graphicFrame>
      <p:sp>
        <p:nvSpPr>
          <p:cNvPr id="10" name="文字方塊 9">
            <a:extLst>
              <a:ext uri="{FF2B5EF4-FFF2-40B4-BE49-F238E27FC236}">
                <a16:creationId xmlns:a16="http://schemas.microsoft.com/office/drawing/2014/main" id="{97C4F2C2-2903-0367-78F5-22B058D43859}"/>
              </a:ext>
            </a:extLst>
          </p:cNvPr>
          <p:cNvSpPr txBox="1"/>
          <p:nvPr/>
        </p:nvSpPr>
        <p:spPr>
          <a:xfrm>
            <a:off x="1219200" y="6436361"/>
            <a:ext cx="109728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資料來源：</a:t>
            </a:r>
            <a:r>
              <a:rPr kumimoji="1" lang="en-US" altLang="zh-TW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ISO/IEC (2024). Information technology — Software Carbon Intensity (SCI) specification (ISO/IEC 21031:2024). https://www.iso.org/standard/86612.html</a:t>
            </a:r>
            <a:endParaRPr kumimoji="0" lang="zh-TW" alt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8181683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2F2C6C10-1D7B-CFDE-2537-FF1360C6E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9656" y="5533335"/>
            <a:ext cx="8934837" cy="6766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zh-TW" altLang="en-US" sz="3200" b="1" dirty="0"/>
              <a:t>報名網址：</a:t>
            </a:r>
            <a:r>
              <a:rPr lang="zh-TW" altLang="zh-TW" sz="3200" b="1" dirty="0">
                <a:hlinkClick r:id="rId2"/>
              </a:rPr>
              <a:t> </a:t>
            </a:r>
            <a:r>
              <a:rPr lang="zh-TW" altLang="zh-TW" sz="3200" dirty="0">
                <a:hlinkClick r:id="rId2"/>
              </a:rPr>
              <a:t>https://tier.surveycake.biz/s/yvY49</a:t>
            </a:r>
            <a:endParaRPr kumimoji="1" lang="zh-TW" altLang="en-US" sz="3200" dirty="0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D8034881-D2F6-601F-98C9-A96BAE72DA66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en-US" altLang="zh-TW" smtClean="0"/>
              <a:pPr/>
              <a:t>20</a:t>
            </a:fld>
            <a:endParaRPr lang="zh-TW" altLang="en-US" dirty="0"/>
          </a:p>
        </p:txBody>
      </p:sp>
      <p:pic>
        <p:nvPicPr>
          <p:cNvPr id="5" name="圖片 4" descr="QRCodeUrl">
            <a:extLst>
              <a:ext uri="{FF2B5EF4-FFF2-40B4-BE49-F238E27FC236}">
                <a16:creationId xmlns:a16="http://schemas.microsoft.com/office/drawing/2014/main" id="{A61FA73C-9A0C-08DA-AE64-FFE8FDC7C5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8362" y="1719579"/>
            <a:ext cx="3275276" cy="3275276"/>
          </a:xfrm>
          <a:prstGeom prst="rect">
            <a:avLst/>
          </a:prstGeom>
        </p:spPr>
      </p:pic>
      <p:sp>
        <p:nvSpPr>
          <p:cNvPr id="7" name="標題 6">
            <a:extLst>
              <a:ext uri="{FF2B5EF4-FFF2-40B4-BE49-F238E27FC236}">
                <a16:creationId xmlns:a16="http://schemas.microsoft.com/office/drawing/2014/main" id="{2E5C61B1-5A68-BBD7-984F-8F89B6F8F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4800" dirty="0"/>
              <a:t>開始報名囉</a:t>
            </a:r>
          </a:p>
        </p:txBody>
      </p:sp>
    </p:spTree>
    <p:extLst>
      <p:ext uri="{BB962C8B-B14F-4D97-AF65-F5344CB8AC3E}">
        <p14:creationId xmlns:p14="http://schemas.microsoft.com/office/powerpoint/2010/main" val="3779081664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大標題文字">
            <a:extLst>
              <a:ext uri="{FF2B5EF4-FFF2-40B4-BE49-F238E27FC236}">
                <a16:creationId xmlns:a16="http://schemas.microsoft.com/office/drawing/2014/main" id="{A2623BDD-E76F-A9D8-364D-BD5A96A74429}"/>
              </a:ext>
            </a:extLst>
          </p:cNvPr>
          <p:cNvSpPr txBox="1">
            <a:spLocks/>
          </p:cNvSpPr>
          <p:nvPr/>
        </p:nvSpPr>
        <p:spPr>
          <a:xfrm>
            <a:off x="3892735" y="3142762"/>
            <a:ext cx="7810500" cy="7651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8" tIns="45718" rIns="45718" bIns="45718" anchor="ctr">
            <a:normAutofit/>
          </a:bodyPr>
          <a:lstStyle>
            <a:lvl1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800" b="1" i="0" u="none" strike="noStrike" cap="none" spc="0" baseline="0">
                <a:solidFill>
                  <a:schemeClr val="bg1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1pPr>
            <a:lvl2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2pPr>
            <a:lvl3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3pPr>
            <a:lvl4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4pPr>
            <a:lvl5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5pPr>
            <a:lvl6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6pPr>
            <a:lvl7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7pPr>
            <a:lvl8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8pPr>
            <a:lvl9pPr marL="0" marR="0" indent="0" algn="ctr" defTabSz="914400" rtl="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 u="none" strike="noStrike" cap="none" spc="0" baseline="0">
                <a:solidFill>
                  <a:srgbClr val="19526B"/>
                </a:solidFill>
                <a:uFillTx/>
                <a:latin typeface="微軟正黑體"/>
                <a:ea typeface="微軟正黑體"/>
                <a:cs typeface="微軟正黑體"/>
                <a:sym typeface="微軟正黑體"/>
              </a:defRPr>
            </a:lvl9pPr>
          </a:lstStyle>
          <a:p>
            <a:r>
              <a:rPr lang="zh-TW" altLang="en-US" kern="0" dirty="0"/>
              <a:t>感謝聆聽 敬請指教</a:t>
            </a:r>
          </a:p>
        </p:txBody>
      </p:sp>
    </p:spTree>
    <p:extLst>
      <p:ext uri="{BB962C8B-B14F-4D97-AF65-F5344CB8AC3E}">
        <p14:creationId xmlns:p14="http://schemas.microsoft.com/office/powerpoint/2010/main" val="312242564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1_Office 佈景主題">
  <a:themeElements>
    <a:clrScheme name="Office 佈景主題">
      <a:dk1>
        <a:srgbClr val="19526B"/>
      </a:dk1>
      <a:lt1>
        <a:srgbClr val="FFFFFF"/>
      </a:lt1>
      <a:dk2>
        <a:srgbClr val="A7A7A7"/>
      </a:dk2>
      <a:lt2>
        <a:srgbClr val="535353"/>
      </a:lt2>
      <a:accent1>
        <a:srgbClr val="289FC4"/>
      </a:accent1>
      <a:accent2>
        <a:srgbClr val="5CC572"/>
      </a:accent2>
      <a:accent3>
        <a:srgbClr val="F5B622"/>
      </a:accent3>
      <a:accent4>
        <a:srgbClr val="62BCDE"/>
      </a:accent4>
      <a:accent5>
        <a:srgbClr val="1B8743"/>
      </a:accent5>
      <a:accent6>
        <a:srgbClr val="06648D"/>
      </a:accent6>
      <a:hlink>
        <a:srgbClr val="0000FF"/>
      </a:hlink>
      <a:folHlink>
        <a:srgbClr val="FF00FF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9526B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19526B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7176</TotalTime>
  <Words>2456</Words>
  <Application>Microsoft Macintosh PowerPoint</Application>
  <PresentationFormat>寬螢幕</PresentationFormat>
  <Paragraphs>335</Paragraphs>
  <Slides>21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9" baseType="lpstr">
      <vt:lpstr>Microsoft JhengHei</vt:lpstr>
      <vt:lpstr>Microsoft JhengHei</vt:lpstr>
      <vt:lpstr>微軟正黑體 (本文)</vt:lpstr>
      <vt:lpstr>Microsoft YaHei</vt:lpstr>
      <vt:lpstr>Calibri</vt:lpstr>
      <vt:lpstr>Times New Roman</vt:lpstr>
      <vt:lpstr>Wingdings</vt:lpstr>
      <vt:lpstr>1_Office 佈景主題</vt:lpstr>
      <vt:lpstr>PowerPoint 簡報</vt:lpstr>
      <vt:lpstr>壹、計畫介紹   貳、軟體碳排檢測工具概念驗證(Proof        Of Concept)試驗說明與時程規劃</vt:lpstr>
      <vt:lpstr>壹、計畫介紹</vt:lpstr>
      <vt:lpstr>115年綠色數位服務規劃及推廣後續 擴充案</vt:lpstr>
      <vt:lpstr>一、推動「綠色軟體」相關運作機制 (1/4)</vt:lpstr>
      <vt:lpstr>一、推動「綠色軟體」相關運作機制 (2/4)</vt:lpstr>
      <vt:lpstr>一、推動「綠色軟體」相關運作機制 (3/4)</vt:lpstr>
      <vt:lpstr>一、推動「綠色軟體」相關運作機制 (4/4)</vt:lpstr>
      <vt:lpstr>二、產業推廣與培訓</vt:lpstr>
      <vt:lpstr>預期成效與執行時程</vt:lpstr>
      <vt:lpstr>三、淨零公共程式的優化與擴充(1/5)</vt:lpstr>
      <vt:lpstr>工項三、淨零公共程式的優化與擴充(2/5)</vt:lpstr>
      <vt:lpstr>工項三、淨零公共程式的優化與擴充(3/5)</vt:lpstr>
      <vt:lpstr>工項三、淨零公共程式的優化與擴充(4/5)</vt:lpstr>
      <vt:lpstr>貳、軟體碳排檢測工具概念驗證(Proof Of Concept)試驗說明與時程規劃</vt:lpstr>
      <vt:lpstr>114年自願性綠色軟體標章POC構想 </vt:lpstr>
      <vt:lpstr>軟體碳排計算Proof Of Concept時程規劃</vt:lpstr>
      <vt:lpstr>廠商報名須知</vt:lpstr>
      <vt:lpstr>計算目標與計算範圍</vt:lpstr>
      <vt:lpstr>開始報名囉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秉松 陳</dc:creator>
  <cp:lastModifiedBy>脩德 陳</cp:lastModifiedBy>
  <cp:revision>37</cp:revision>
  <dcterms:created xsi:type="dcterms:W3CDTF">2026-01-30T05:51:50Z</dcterms:created>
  <dcterms:modified xsi:type="dcterms:W3CDTF">2026-05-19T02:55:22Z</dcterms:modified>
</cp:coreProperties>
</file>