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72" r:id="rId1"/>
  </p:sldMasterIdLst>
  <p:notesMasterIdLst>
    <p:notesMasterId r:id="rId10"/>
  </p:notesMasterIdLst>
  <p:sldIdLst>
    <p:sldId id="256" r:id="rId2"/>
    <p:sldId id="259" r:id="rId3"/>
    <p:sldId id="266" r:id="rId4"/>
    <p:sldId id="262" r:id="rId5"/>
    <p:sldId id="263" r:id="rId6"/>
    <p:sldId id="257" r:id="rId7"/>
    <p:sldId id="264" r:id="rId8"/>
    <p:sldId id="260" r:id="rId9"/>
  </p:sldIdLst>
  <p:sldSz cx="12192000" cy="6858000"/>
  <p:notesSz cx="6807200" cy="99393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63" d="100"/>
          <a:sy n="63" d="100"/>
        </p:scale>
        <p:origin x="804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787" cy="49869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55838" y="0"/>
            <a:ext cx="2949787" cy="49869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0FF9DEB-B2C6-4817-88E1-E465B00E0A37}" type="datetimeFigureOut">
              <a:rPr lang="zh-TW" altLang="en-US" smtClean="0"/>
              <a:t>2026/9/23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3013"/>
            <a:ext cx="5962650" cy="33543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0720" y="4783307"/>
            <a:ext cx="5445760" cy="3913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9440647"/>
            <a:ext cx="2949787" cy="49869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55838" y="9440647"/>
            <a:ext cx="2949787" cy="49869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09A0A5F-AD40-417F-A105-B9DE59AFC3C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61033104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>
          <a:xfrm>
            <a:off x="422275" y="1243013"/>
            <a:ext cx="5962650" cy="3354387"/>
          </a:xfrm>
        </p:spPr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09A0A5F-AD40-417F-A105-B9DE59AFC3C0}" type="slidenum">
              <a:rPr lang="zh-TW" altLang="en-US" smtClean="0"/>
              <a:t>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79820143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>
          <a:xfrm>
            <a:off x="422275" y="1243013"/>
            <a:ext cx="5962650" cy="3354387"/>
          </a:xfrm>
        </p:spPr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09A0A5F-AD40-417F-A105-B9DE59AFC3C0}" type="slidenum">
              <a:rPr lang="zh-TW" altLang="en-US" smtClean="0"/>
              <a:t>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34264291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>
          <a:xfrm>
            <a:off x="422275" y="1243013"/>
            <a:ext cx="5962650" cy="3354387"/>
          </a:xfrm>
        </p:spPr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09A0A5F-AD40-417F-A105-B9DE59AFC3C0}" type="slidenum">
              <a:rPr lang="zh-TW" altLang="en-US" smtClean="0"/>
              <a:t>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400404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TW" altLang="en-US"/>
              <a:t>按一下以編輯母片子標題樣式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C084E6-5A35-4F45-8D87-AAA9F8474EF9}" type="datetime1">
              <a:rPr lang="zh-TW" altLang="en-US" smtClean="0"/>
              <a:t>2026/9/23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C899DA-CE6C-481B-B7A3-AFE696D0FFB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1696895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689B23-3C10-4BB0-A718-4BBD6C2B4F10}" type="datetime1">
              <a:rPr lang="zh-TW" altLang="en-US" smtClean="0"/>
              <a:t>2026/9/23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C899DA-CE6C-481B-B7A3-AFE696D0FFB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094436202"/>
      </p:ext>
    </p:extLst>
  </p:cSld>
  <p:clrMapOvr>
    <a:masterClrMapping/>
  </p:clrMapOvr>
  <p:hf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EDA0B9-92FD-40B4-AAC9-41032C6595A3}" type="datetime1">
              <a:rPr lang="zh-TW" altLang="en-US" smtClean="0"/>
              <a:t>2026/9/23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C899DA-CE6C-481B-B7A3-AFE696D0FFB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792806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個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689B23-3C10-4BB0-A718-4BBD6C2B4F10}" type="datetime1">
              <a:rPr lang="zh-TW" altLang="en-US" smtClean="0"/>
              <a:t>2026/9/23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C899DA-CE6C-481B-B7A3-AFE696D0FFB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435082229"/>
      </p:ext>
    </p:extLst>
  </p:cSld>
  <p:clrMapOvr>
    <a:masterClrMapping/>
  </p:clrMapOvr>
  <p:hf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689B23-3C10-4BB0-A718-4BBD6C2B4F10}" type="datetime1">
              <a:rPr lang="zh-TW" altLang="en-US" smtClean="0"/>
              <a:t>2026/9/23</a:t>
            </a:fld>
            <a:endParaRPr lang="zh-TW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C899DA-CE6C-481B-B7A3-AFE696D0FFB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91103654"/>
      </p:ext>
    </p:extLst>
  </p:cSld>
  <p:clrMapOvr>
    <a:masterClrMapping/>
  </p:clrMapOvr>
  <p:hf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11904-FD7D-4E3F-86D5-21FF74EE7CCC}" type="datetime1">
              <a:rPr lang="zh-TW" altLang="en-US" smtClean="0"/>
              <a:t>2026/9/23</a:t>
            </a:fld>
            <a:endParaRPr lang="zh-TW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C899DA-CE6C-481B-B7A3-AFE696D0FFB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9873235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D18729-3902-4E23-89F7-396261CFFA98}" type="datetime1">
              <a:rPr lang="zh-TW" altLang="en-US" smtClean="0"/>
              <a:t>2026/9/23</a:t>
            </a:fld>
            <a:endParaRPr lang="zh-TW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C899DA-CE6C-481B-B7A3-AFE696D0FFB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5998715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輔助字幕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689B23-3C10-4BB0-A718-4BBD6C2B4F10}" type="datetime1">
              <a:rPr lang="zh-TW" altLang="en-US" smtClean="0"/>
              <a:t>2026/9/23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C899DA-CE6C-481B-B7A3-AFE696D0FFB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632088769"/>
      </p:ext>
    </p:extLst>
  </p:cSld>
  <p:clrMapOvr>
    <a:masterClrMapping/>
  </p:clrMapOvr>
  <p:hf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輔助字幕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TW" altLang="en-US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689B23-3C10-4BB0-A718-4BBD6C2B4F10}" type="datetime1">
              <a:rPr lang="zh-TW" altLang="en-US" smtClean="0"/>
              <a:t>2026/9/23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C899DA-CE6C-481B-B7A3-AFE696D0FFB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853178847"/>
      </p:ext>
    </p:extLst>
  </p:cSld>
  <p:clrMapOvr>
    <a:masterClrMapping/>
  </p:clrMapOvr>
  <p:hf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AB3714-B8D7-4AA7-96A4-6F0C8CFF13A3}" type="datetime1">
              <a:rPr lang="zh-TW" altLang="en-US" smtClean="0"/>
              <a:t>2026/9/23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C899DA-CE6C-481B-B7A3-AFE696D0FFB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0440028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6DDF2-E4C6-46A3-AA61-FE63C49CAC16}" type="datetime1">
              <a:rPr lang="zh-TW" altLang="en-US" smtClean="0"/>
              <a:t>2026/9/23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C899DA-CE6C-481B-B7A3-AFE696D0FFB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618519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F689B23-3C10-4BB0-A718-4BBD6C2B4F10}" type="datetime1">
              <a:rPr lang="zh-TW" altLang="en-US" smtClean="0"/>
              <a:t>2026/9/23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448800" y="6492813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C899DA-CE6C-481B-B7A3-AFE696D0FFB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532286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2066926" y="1122364"/>
            <a:ext cx="8078561" cy="1930119"/>
          </a:xfrm>
        </p:spPr>
        <p:txBody>
          <a:bodyPr>
            <a:noAutofit/>
          </a:bodyPr>
          <a:lstStyle/>
          <a:p>
            <a:r>
              <a:rPr lang="zh-TW" altLang="en-US" sz="38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數位發展部數位產業署</a:t>
            </a:r>
            <a:r>
              <a:rPr lang="en-US" altLang="zh-TW" sz="38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115</a:t>
            </a:r>
            <a:r>
              <a:rPr lang="zh-TW" altLang="en-US" sz="38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年</a:t>
            </a:r>
            <a:br>
              <a:rPr lang="en-US" altLang="zh-TW" sz="38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</a:br>
            <a:r>
              <a:rPr lang="zh-TW" altLang="en-US" sz="38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人工智慧技術服務機構能量登錄</a:t>
            </a:r>
            <a:br>
              <a:rPr lang="en-US" altLang="zh-TW" sz="38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</a:br>
            <a:r>
              <a:rPr lang="zh-TW" altLang="en-US" sz="38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申請簡報</a:t>
            </a: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2838450" y="3744913"/>
            <a:ext cx="7429500" cy="2423205"/>
          </a:xfrm>
        </p:spPr>
        <p:txBody>
          <a:bodyPr>
            <a:normAutofit lnSpcReduction="10000"/>
          </a:bodyPr>
          <a:lstStyle/>
          <a:p>
            <a:pPr algn="l"/>
            <a:r>
              <a:rPr lang="zh-TW" altLang="en-US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申請機構： </a:t>
            </a:r>
            <a:r>
              <a:rPr lang="en-US" altLang="zh-TW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</a:t>
            </a:r>
            <a:r>
              <a:rPr lang="zh-TW" altLang="zh-TW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例如：○○○○公司、○○○○協會、○○○○大學</a:t>
            </a:r>
            <a:r>
              <a:rPr lang="en-US" altLang="zh-TW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)</a:t>
            </a:r>
          </a:p>
          <a:p>
            <a:pPr algn="l"/>
            <a:r>
              <a:rPr lang="zh-TW" altLang="en-US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申請服務項目： </a:t>
            </a:r>
            <a:r>
              <a:rPr lang="en-US" altLang="zh-TW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</a:t>
            </a:r>
            <a:r>
              <a:rPr lang="zh-TW" altLang="en-US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例如：</a:t>
            </a:r>
            <a:r>
              <a:rPr lang="en-US" altLang="zh-TW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3.2.1)</a:t>
            </a:r>
          </a:p>
          <a:p>
            <a:pPr algn="l"/>
            <a:r>
              <a:rPr lang="zh-TW" altLang="en-US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簡 報 者： </a:t>
            </a:r>
            <a:r>
              <a:rPr lang="en-US" altLang="zh-TW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</a:t>
            </a:r>
            <a:r>
              <a:rPr lang="zh-TW" altLang="en-US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例如：○○○ 經理</a:t>
            </a:r>
            <a:r>
              <a:rPr lang="en-US" altLang="zh-TW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)</a:t>
            </a:r>
          </a:p>
          <a:p>
            <a:pPr algn="l"/>
            <a:r>
              <a:rPr lang="zh-TW" altLang="en-US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日    期：民國 ○○○ 年 ○○ 月 ○○ 日</a:t>
            </a:r>
            <a:endParaRPr lang="en-US" altLang="zh-TW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algn="l"/>
            <a:r>
              <a:rPr lang="en-US" altLang="zh-TW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</a:t>
            </a:r>
            <a:r>
              <a:rPr lang="zh-TW" altLang="en-US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註：簡報時間將於通知審查日期時一併通知</a:t>
            </a:r>
            <a:r>
              <a:rPr lang="en-US" altLang="zh-TW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)</a:t>
            </a:r>
            <a:endParaRPr lang="zh-TW" altLang="en-US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4" name="文字方塊 3"/>
          <p:cNvSpPr txBox="1"/>
          <p:nvPr/>
        </p:nvSpPr>
        <p:spPr>
          <a:xfrm>
            <a:off x="309842" y="229879"/>
            <a:ext cx="196215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20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【</a:t>
            </a:r>
            <a:r>
              <a:rPr lang="zh-TW" altLang="en-US" sz="20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附件三</a:t>
            </a:r>
            <a:r>
              <a:rPr lang="en-US" altLang="zh-TW" sz="20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】</a:t>
            </a:r>
            <a:endParaRPr lang="zh-TW" altLang="en-US" sz="2000" b="1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99974516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372035" y="6535"/>
            <a:ext cx="10515600" cy="1325563"/>
          </a:xfrm>
        </p:spPr>
        <p:txBody>
          <a:bodyPr>
            <a:normAutofit/>
          </a:bodyPr>
          <a:lstStyle/>
          <a:p>
            <a:r>
              <a:rPr lang="zh-TW" altLang="en-US" sz="40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壹、委員書審意見回覆</a:t>
            </a:r>
            <a:endParaRPr lang="zh-TW" altLang="en-US" sz="3200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C899DA-CE6C-481B-B7A3-AFE696D0FFB7}" type="slidenum">
              <a:rPr lang="zh-TW" altLang="en-US" smtClean="0"/>
              <a:t>2</a:t>
            </a:fld>
            <a:endParaRPr lang="zh-TW" altLang="en-US"/>
          </a:p>
        </p:txBody>
      </p:sp>
      <p:graphicFrame>
        <p:nvGraphicFramePr>
          <p:cNvPr id="6" name="表格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6191743"/>
              </p:ext>
            </p:extLst>
          </p:nvPr>
        </p:nvGraphicFramePr>
        <p:xfrm>
          <a:off x="1626328" y="1893217"/>
          <a:ext cx="8939345" cy="155448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80118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12496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0132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87999">
                <a:tc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zh-TW" altLang="en-US" sz="2400" b="0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項次</a:t>
                      </a:r>
                      <a:endParaRPr lang="zh-TW" sz="2400" b="0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58909" marR="58909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zh-TW" altLang="en-US" sz="2400" b="0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委員書審意見</a:t>
                      </a:r>
                      <a:endParaRPr lang="zh-TW" sz="2400" b="0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58909" marR="58909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zh-TW" altLang="en-US" sz="2400" b="0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回覆</a:t>
                      </a:r>
                      <a:endParaRPr lang="zh-TW" sz="2400" b="0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58909" marR="58909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7999">
                <a:tc>
                  <a:txBody>
                    <a:bodyPr/>
                    <a:lstStyle/>
                    <a:p>
                      <a:pPr>
                        <a:spcAft>
                          <a:spcPts val="600"/>
                        </a:spcAft>
                      </a:pPr>
                      <a:r>
                        <a:rPr lang="x-none" sz="2600" b="0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 </a:t>
                      </a:r>
                      <a:endParaRPr lang="zh-TW" sz="2600" b="0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58909" marR="5890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600"/>
                        </a:spcAft>
                      </a:pPr>
                      <a:r>
                        <a:rPr lang="x-none" sz="2600" b="0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 </a:t>
                      </a:r>
                      <a:endParaRPr lang="zh-TW" sz="2600" b="0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58909" marR="5890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600"/>
                        </a:spcAft>
                      </a:pPr>
                      <a:r>
                        <a:rPr lang="x-none" sz="2600" b="0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 </a:t>
                      </a:r>
                      <a:endParaRPr lang="zh-TW" sz="2600" b="0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58909" marR="5890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87999">
                <a:tc>
                  <a:txBody>
                    <a:bodyPr/>
                    <a:lstStyle/>
                    <a:p>
                      <a:pPr>
                        <a:spcAft>
                          <a:spcPts val="600"/>
                        </a:spcAft>
                      </a:pPr>
                      <a:r>
                        <a:rPr lang="x-none" sz="2600" kern="10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 </a:t>
                      </a:r>
                      <a:endParaRPr lang="zh-TW" sz="2600" kern="10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58909" marR="5890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600"/>
                        </a:spcAft>
                      </a:pPr>
                      <a:r>
                        <a:rPr lang="x-none" sz="2600" kern="10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 </a:t>
                      </a:r>
                      <a:endParaRPr lang="zh-TW" sz="2600" kern="10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58909" marR="5890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600"/>
                        </a:spcAft>
                      </a:pPr>
                      <a:r>
                        <a:rPr lang="x-none" sz="2600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 </a:t>
                      </a:r>
                      <a:endParaRPr lang="zh-TW" sz="2600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58909" marR="5890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87999">
                <a:tc>
                  <a:txBody>
                    <a:bodyPr/>
                    <a:lstStyle/>
                    <a:p>
                      <a:pPr>
                        <a:spcAft>
                          <a:spcPts val="600"/>
                        </a:spcAft>
                      </a:pPr>
                      <a:endParaRPr lang="zh-TW" sz="2600" kern="10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58909" marR="5890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600"/>
                        </a:spcAft>
                      </a:pPr>
                      <a:endParaRPr lang="zh-TW" sz="2600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58909" marR="5890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600"/>
                        </a:spcAft>
                      </a:pPr>
                      <a:endParaRPr lang="zh-TW" sz="2600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58909" marR="5890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84393850"/>
                  </a:ext>
                </a:extLst>
              </a:tr>
            </a:tbl>
          </a:graphicData>
        </a:graphic>
      </p:graphicFrame>
      <p:sp>
        <p:nvSpPr>
          <p:cNvPr id="7" name="文字方塊 6">
            <a:extLst>
              <a:ext uri="{FF2B5EF4-FFF2-40B4-BE49-F238E27FC236}">
                <a16:creationId xmlns:a16="http://schemas.microsoft.com/office/drawing/2014/main" id="{FFB070F3-CE2A-1373-2D0A-E4E12CA88A18}"/>
              </a:ext>
            </a:extLst>
          </p:cNvPr>
          <p:cNvSpPr txBox="1"/>
          <p:nvPr/>
        </p:nvSpPr>
        <p:spPr>
          <a:xfrm>
            <a:off x="1232262" y="3825252"/>
            <a:ext cx="9727477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TW"/>
            </a:defPPr>
            <a:lvl1pPr marL="342900" lvl="0" indent="-342900">
              <a:buFont typeface="+mj-lt"/>
              <a:buAutoNum type="arabicParenBoth"/>
              <a:defRPr sz="1400" kern="100">
                <a:solidFill>
                  <a:srgbClr val="FF0000"/>
                </a:solidFill>
                <a:effectLst/>
                <a:ea typeface="標楷體" panose="03000509000000000000" pitchFamily="65" charset="-120"/>
              </a:defRPr>
            </a:lvl1pPr>
          </a:lstStyle>
          <a:p>
            <a:pPr marL="0" indent="0">
              <a:buNone/>
            </a:pPr>
            <a:r>
              <a:rPr lang="zh-TW" altLang="zh-TW" sz="1600" dirty="0">
                <a:solidFill>
                  <a:schemeClr val="tx1"/>
                </a:solidFill>
                <a:highlight>
                  <a:srgbClr val="C0C0C0"/>
                </a:highlight>
              </a:rPr>
              <a:t>說明</a:t>
            </a:r>
            <a:r>
              <a:rPr lang="zh-TW" altLang="zh-TW" sz="1600" dirty="0">
                <a:solidFill>
                  <a:schemeClr val="tx1"/>
                </a:solidFill>
              </a:rPr>
              <a:t>：</a:t>
            </a:r>
          </a:p>
          <a:p>
            <a:r>
              <a:rPr lang="zh-TW" altLang="en-US" sz="1600" dirty="0">
                <a:solidFill>
                  <a:schemeClr val="tx1"/>
                </a:solidFill>
              </a:rPr>
              <a:t>請針對委員書審意見進行回覆，並補充相關資料，補充之資料請於回覆欄位中備註所在頁碼。</a:t>
            </a:r>
            <a:endParaRPr lang="en-US" altLang="zh-TW" sz="1600" dirty="0">
              <a:solidFill>
                <a:schemeClr val="tx1"/>
              </a:solidFill>
            </a:endParaRPr>
          </a:p>
          <a:p>
            <a:r>
              <a:rPr lang="zh-TW" altLang="zh-TW" sz="1600" dirty="0">
                <a:solidFill>
                  <a:schemeClr val="tx1"/>
                </a:solidFill>
              </a:rPr>
              <a:t>若無書審意見則填</a:t>
            </a:r>
            <a:r>
              <a:rPr lang="zh-TW" altLang="en-US" sz="1600" dirty="0">
                <a:solidFill>
                  <a:schemeClr val="tx1"/>
                </a:solidFill>
              </a:rPr>
              <a:t>寫</a:t>
            </a:r>
            <a:r>
              <a:rPr lang="zh-TW" altLang="zh-TW" sz="1600" dirty="0">
                <a:solidFill>
                  <a:schemeClr val="tx1"/>
                </a:solidFill>
              </a:rPr>
              <a:t>無須補充</a:t>
            </a:r>
            <a:r>
              <a:rPr lang="zh-TW" altLang="en-US" sz="1600" dirty="0">
                <a:solidFill>
                  <a:schemeClr val="tx1"/>
                </a:solidFill>
              </a:rPr>
              <a:t>。</a:t>
            </a:r>
            <a:endParaRPr lang="en-US" altLang="zh-TW" sz="16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28447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553AE53-BD98-EA7C-D1E4-36218979502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A2341E30-0559-9A89-3980-409FEEDFB9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2035" y="6535"/>
            <a:ext cx="10515600" cy="1325563"/>
          </a:xfrm>
        </p:spPr>
        <p:txBody>
          <a:bodyPr>
            <a:normAutofit/>
          </a:bodyPr>
          <a:lstStyle/>
          <a:p>
            <a:r>
              <a:rPr lang="zh-TW" altLang="en-US" sz="40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貳、申請登錄機構之服務能量</a:t>
            </a:r>
            <a:r>
              <a:rPr lang="en-US" altLang="zh-TW" sz="32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(1/3)</a:t>
            </a:r>
            <a:endParaRPr lang="zh-TW" altLang="en-US" sz="3200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55675794-750A-FD68-2486-ADA20A47C3A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0976" y="1253331"/>
            <a:ext cx="10515600" cy="808551"/>
          </a:xfrm>
        </p:spPr>
        <p:txBody>
          <a:bodyPr/>
          <a:lstStyle/>
          <a:p>
            <a:pPr marL="0" indent="0" algn="just">
              <a:buNone/>
            </a:pPr>
            <a:r>
              <a:rPr lang="zh-TW" altLang="en-US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一、申請登錄或展延之服務項目與分項</a:t>
            </a:r>
            <a:endParaRPr lang="en-US" altLang="zh-TW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4" name="投影片編號版面配置區 3">
            <a:extLst>
              <a:ext uri="{FF2B5EF4-FFF2-40B4-BE49-F238E27FC236}">
                <a16:creationId xmlns:a16="http://schemas.microsoft.com/office/drawing/2014/main" id="{EBFE9B22-327D-5090-4343-AEF67E3B0E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C899DA-CE6C-481B-B7A3-AFE696D0FFB7}" type="slidenum">
              <a:rPr lang="zh-TW" altLang="en-US" smtClean="0"/>
              <a:t>3</a:t>
            </a:fld>
            <a:endParaRPr lang="zh-TW" altLang="en-US"/>
          </a:p>
        </p:txBody>
      </p:sp>
      <p:graphicFrame>
        <p:nvGraphicFramePr>
          <p:cNvPr id="6" name="表格 5">
            <a:extLst>
              <a:ext uri="{FF2B5EF4-FFF2-40B4-BE49-F238E27FC236}">
                <a16:creationId xmlns:a16="http://schemas.microsoft.com/office/drawing/2014/main" id="{F38D4766-3692-A37E-26D1-629D1ED082C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15206013"/>
              </p:ext>
            </p:extLst>
          </p:nvPr>
        </p:nvGraphicFramePr>
        <p:xfrm>
          <a:off x="1860735" y="2485549"/>
          <a:ext cx="8470525" cy="152400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57699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7742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7742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577427">
                  <a:extLst>
                    <a:ext uri="{9D8B030D-6E8A-4147-A177-3AD203B41FA5}">
                      <a16:colId xmlns:a16="http://schemas.microsoft.com/office/drawing/2014/main" val="3346830471"/>
                    </a:ext>
                  </a:extLst>
                </a:gridCol>
                <a:gridCol w="216125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87999">
                <a:tc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zh-TW" sz="2400" b="0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服務項目</a:t>
                      </a:r>
                      <a:endParaRPr lang="zh-TW" sz="2400" b="0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58909" marR="58909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zh-TW" sz="2400" b="0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分項</a:t>
                      </a:r>
                      <a:endParaRPr lang="zh-TW" sz="2400" b="0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58909" marR="58909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zh-TW" sz="2400" b="0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小項</a:t>
                      </a:r>
                      <a:endParaRPr lang="zh-TW" sz="2400" b="0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58909" marR="58909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zh-TW" sz="2400" b="0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新申請</a:t>
                      </a:r>
                      <a:r>
                        <a:rPr lang="en-US" altLang="zh-TW" sz="2400" b="0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/</a:t>
                      </a:r>
                      <a:endParaRPr lang="zh-TW" altLang="zh-TW" sz="2400" b="0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  <a:p>
                      <a:pPr algn="ctr"/>
                      <a:r>
                        <a:rPr lang="zh-TW" altLang="zh-TW" sz="2400" b="0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展延</a:t>
                      </a:r>
                      <a:endParaRPr lang="zh-TW" altLang="en-US" sz="2400" b="0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marL="58909" marR="58909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zh-TW" sz="2400" b="0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計畫書頁碼</a:t>
                      </a:r>
                      <a:endParaRPr lang="zh-TW" sz="2400" b="0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58909" marR="58909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7999">
                <a:tc>
                  <a:txBody>
                    <a:bodyPr/>
                    <a:lstStyle/>
                    <a:p>
                      <a:pPr>
                        <a:spcAft>
                          <a:spcPts val="600"/>
                        </a:spcAft>
                      </a:pPr>
                      <a:r>
                        <a:rPr lang="x-none" sz="2600" b="0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 </a:t>
                      </a:r>
                      <a:endParaRPr lang="zh-TW" sz="2600" b="0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58909" marR="5890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600"/>
                        </a:spcAft>
                      </a:pPr>
                      <a:r>
                        <a:rPr lang="x-none" sz="2600" b="0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 </a:t>
                      </a:r>
                      <a:endParaRPr lang="zh-TW" sz="2600" b="0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58909" marR="5890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600"/>
                        </a:spcAft>
                      </a:pPr>
                      <a:r>
                        <a:rPr lang="x-none" sz="2600" b="0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 </a:t>
                      </a:r>
                      <a:endParaRPr lang="zh-TW" sz="2600" b="0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58909" marR="5890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600"/>
                        </a:spcAft>
                      </a:pPr>
                      <a:endParaRPr lang="zh-TW" sz="2600" b="0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58909" marR="5890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600"/>
                        </a:spcAft>
                      </a:pPr>
                      <a:r>
                        <a:rPr lang="x-none" sz="2600" b="0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 </a:t>
                      </a:r>
                      <a:endParaRPr lang="zh-TW" sz="2600" b="0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58909" marR="5890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87999">
                <a:tc>
                  <a:txBody>
                    <a:bodyPr/>
                    <a:lstStyle/>
                    <a:p>
                      <a:pPr>
                        <a:spcAft>
                          <a:spcPts val="600"/>
                        </a:spcAft>
                      </a:pPr>
                      <a:r>
                        <a:rPr lang="x-none" sz="2600" kern="10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 </a:t>
                      </a:r>
                      <a:endParaRPr lang="zh-TW" sz="2600" kern="10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58909" marR="5890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600"/>
                        </a:spcAft>
                      </a:pPr>
                      <a:r>
                        <a:rPr lang="x-none" sz="2600" kern="10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 </a:t>
                      </a:r>
                      <a:endParaRPr lang="zh-TW" sz="2600" kern="10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58909" marR="5890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600"/>
                        </a:spcAft>
                      </a:pPr>
                      <a:r>
                        <a:rPr lang="x-none" sz="2600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 </a:t>
                      </a:r>
                      <a:endParaRPr lang="zh-TW" sz="2600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58909" marR="5890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600"/>
                        </a:spcAft>
                      </a:pPr>
                      <a:endParaRPr lang="zh-TW" sz="2600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58909" marR="5890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600"/>
                        </a:spcAft>
                      </a:pPr>
                      <a:r>
                        <a:rPr lang="x-none" sz="2600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 </a:t>
                      </a:r>
                      <a:endParaRPr lang="zh-TW" sz="2600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58909" marR="5890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7" name="文字方塊 6">
            <a:extLst>
              <a:ext uri="{FF2B5EF4-FFF2-40B4-BE49-F238E27FC236}">
                <a16:creationId xmlns:a16="http://schemas.microsoft.com/office/drawing/2014/main" id="{472508CA-27A6-074A-C46F-1687382B4CF3}"/>
              </a:ext>
            </a:extLst>
          </p:cNvPr>
          <p:cNvSpPr txBox="1"/>
          <p:nvPr/>
        </p:nvSpPr>
        <p:spPr>
          <a:xfrm>
            <a:off x="1860735" y="4009549"/>
            <a:ext cx="7283265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TW"/>
            </a:defPPr>
            <a:lvl1pPr marL="342900" lvl="0" indent="-342900">
              <a:buFont typeface="+mj-lt"/>
              <a:buAutoNum type="arabicParenBoth"/>
              <a:defRPr sz="1400" kern="100">
                <a:solidFill>
                  <a:srgbClr val="FF0000"/>
                </a:solidFill>
                <a:effectLst/>
                <a:ea typeface="標楷體" panose="03000509000000000000" pitchFamily="65" charset="-120"/>
              </a:defRPr>
            </a:lvl1pPr>
          </a:lstStyle>
          <a:p>
            <a:pPr marL="0" indent="0">
              <a:buNone/>
            </a:pPr>
            <a:r>
              <a:rPr lang="zh-TW" altLang="zh-TW" sz="1600" dirty="0">
                <a:solidFill>
                  <a:schemeClr val="tx1"/>
                </a:solidFill>
                <a:highlight>
                  <a:srgbClr val="C0C0C0"/>
                </a:highlight>
              </a:rPr>
              <a:t>說明</a:t>
            </a:r>
            <a:r>
              <a:rPr lang="zh-TW" altLang="zh-TW" sz="1600" dirty="0">
                <a:solidFill>
                  <a:schemeClr val="tx1"/>
                </a:solidFill>
              </a:rPr>
              <a:t>：</a:t>
            </a:r>
          </a:p>
          <a:p>
            <a:r>
              <a:rPr lang="zh-TW" altLang="zh-TW" sz="1600" dirty="0">
                <a:solidFill>
                  <a:schemeClr val="tx1"/>
                </a:solidFill>
              </a:rPr>
              <a:t>各申請之服務</a:t>
            </a:r>
            <a:r>
              <a:rPr lang="zh-TW" altLang="en-US" sz="1600" dirty="0">
                <a:solidFill>
                  <a:schemeClr val="tx1"/>
                </a:solidFill>
              </a:rPr>
              <a:t>小</a:t>
            </a:r>
            <a:r>
              <a:rPr lang="zh-TW" altLang="zh-TW" sz="1600" dirty="0">
                <a:solidFill>
                  <a:schemeClr val="tx1"/>
                </a:solidFill>
              </a:rPr>
              <a:t>項都需有對應實績。</a:t>
            </a:r>
          </a:p>
          <a:p>
            <a:r>
              <a:rPr lang="zh-TW" altLang="zh-TW" sz="1600" dirty="0">
                <a:solidFill>
                  <a:schemeClr val="tx1"/>
                </a:solidFill>
              </a:rPr>
              <a:t>計畫書頁碼為各申請服務</a:t>
            </a:r>
            <a:r>
              <a:rPr lang="zh-TW" altLang="en-US" sz="1600" dirty="0">
                <a:solidFill>
                  <a:schemeClr val="tx1"/>
                </a:solidFill>
              </a:rPr>
              <a:t>小</a:t>
            </a:r>
            <a:r>
              <a:rPr lang="zh-TW" altLang="zh-TW" sz="1600" dirty="0">
                <a:solidFill>
                  <a:schemeClr val="tx1"/>
                </a:solidFill>
              </a:rPr>
              <a:t>項之佐證資料於申請計畫書中之頁碼。</a:t>
            </a:r>
          </a:p>
          <a:p>
            <a:r>
              <a:rPr lang="zh-TW" altLang="zh-TW" sz="1600" dirty="0">
                <a:solidFill>
                  <a:schemeClr val="tx1"/>
                </a:solidFill>
              </a:rPr>
              <a:t>請確認申請項目與附件</a:t>
            </a:r>
            <a:r>
              <a:rPr lang="zh-TW" altLang="en-US" sz="1600" dirty="0">
                <a:solidFill>
                  <a:schemeClr val="tx1"/>
                </a:solidFill>
              </a:rPr>
              <a:t>二計畫書</a:t>
            </a:r>
            <a:r>
              <a:rPr lang="zh-TW" altLang="zh-TW" sz="1600" dirty="0">
                <a:solidFill>
                  <a:schemeClr val="tx1"/>
                </a:solidFill>
              </a:rPr>
              <a:t>中「</a:t>
            </a:r>
            <a:r>
              <a:rPr lang="zh-TW" altLang="en-US" sz="1600" dirty="0">
                <a:solidFill>
                  <a:schemeClr val="tx1"/>
                </a:solidFill>
              </a:rPr>
              <a:t>貳</a:t>
            </a:r>
            <a:r>
              <a:rPr lang="zh-TW" altLang="zh-TW" sz="1600" dirty="0">
                <a:solidFill>
                  <a:schemeClr val="tx1"/>
                </a:solidFill>
              </a:rPr>
              <a:t>、</a:t>
            </a:r>
            <a:r>
              <a:rPr lang="zh-TW" altLang="en-US" sz="1600" dirty="0">
                <a:solidFill>
                  <a:schemeClr val="tx1"/>
                </a:solidFill>
              </a:rPr>
              <a:t>申請登錄服務項目及分項</a:t>
            </a:r>
            <a:r>
              <a:rPr lang="zh-TW" altLang="zh-TW" sz="1600" dirty="0">
                <a:solidFill>
                  <a:schemeClr val="tx1"/>
                </a:solidFill>
              </a:rPr>
              <a:t>」一致。審查將以</a:t>
            </a:r>
            <a:r>
              <a:rPr lang="zh-TW" altLang="en-US" sz="1600" dirty="0">
                <a:solidFill>
                  <a:schemeClr val="tx1"/>
                </a:solidFill>
              </a:rPr>
              <a:t>計畫書</a:t>
            </a:r>
            <a:r>
              <a:rPr lang="zh-TW" altLang="zh-TW" sz="1600" dirty="0">
                <a:solidFill>
                  <a:schemeClr val="tx1"/>
                </a:solidFill>
              </a:rPr>
              <a:t>所填之</a:t>
            </a:r>
            <a:r>
              <a:rPr lang="zh-TW" altLang="en-US" sz="1600" dirty="0">
                <a:solidFill>
                  <a:schemeClr val="tx1"/>
                </a:solidFill>
              </a:rPr>
              <a:t>小</a:t>
            </a:r>
            <a:r>
              <a:rPr lang="zh-TW" altLang="zh-TW" sz="1600" dirty="0">
                <a:solidFill>
                  <a:schemeClr val="tx1"/>
                </a:solidFill>
              </a:rPr>
              <a:t>項為依據。</a:t>
            </a:r>
          </a:p>
        </p:txBody>
      </p:sp>
    </p:spTree>
    <p:extLst>
      <p:ext uri="{BB962C8B-B14F-4D97-AF65-F5344CB8AC3E}">
        <p14:creationId xmlns:p14="http://schemas.microsoft.com/office/powerpoint/2010/main" val="129678113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723900" y="1253331"/>
            <a:ext cx="7886700" cy="611328"/>
          </a:xfrm>
        </p:spPr>
        <p:txBody>
          <a:bodyPr/>
          <a:lstStyle/>
          <a:p>
            <a:pPr marL="0" indent="0">
              <a:buNone/>
            </a:pPr>
            <a:r>
              <a:rPr lang="zh-TW" altLang="en-US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二、人工智慧產品或專業服務之實績</a:t>
            </a: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C899DA-CE6C-481B-B7A3-AFE696D0FFB7}" type="slidenum">
              <a:rPr lang="zh-TW" altLang="en-US" smtClean="0"/>
              <a:t>4</a:t>
            </a:fld>
            <a:endParaRPr lang="zh-TW" altLang="en-US"/>
          </a:p>
        </p:txBody>
      </p:sp>
      <p:graphicFrame>
        <p:nvGraphicFramePr>
          <p:cNvPr id="7" name="表格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61326520"/>
              </p:ext>
            </p:extLst>
          </p:nvPr>
        </p:nvGraphicFramePr>
        <p:xfrm>
          <a:off x="656665" y="2121490"/>
          <a:ext cx="10878671" cy="230505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68636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30784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7455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25720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481926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105902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421509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1443363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51546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0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案次</a:t>
                      </a:r>
                      <a:endParaRPr lang="zh-TW" sz="2000" kern="10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0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專案</a:t>
                      </a:r>
                      <a:r>
                        <a:rPr lang="en-US" altLang="zh-TW" sz="20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/</a:t>
                      </a:r>
                      <a:r>
                        <a:rPr lang="zh-TW" altLang="en-US" sz="20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產品</a:t>
                      </a:r>
                      <a:r>
                        <a:rPr lang="zh-TW" sz="20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計畫名稱</a:t>
                      </a:r>
                      <a:endParaRPr lang="zh-TW" sz="2000" kern="10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0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客戶名稱</a:t>
                      </a:r>
                      <a:endParaRPr lang="zh-TW" sz="2000" kern="10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0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合約金額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(</a:t>
                      </a:r>
                      <a:r>
                        <a:rPr lang="zh-TW" sz="20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萬元</a:t>
                      </a:r>
                      <a:r>
                        <a:rPr lang="en-US" sz="20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)</a:t>
                      </a:r>
                      <a:endParaRPr lang="zh-TW" sz="2000" kern="10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0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執行期間</a:t>
                      </a:r>
                      <a:endParaRPr lang="zh-TW" sz="2000" kern="10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000" kern="10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計畫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0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主持人</a:t>
                      </a:r>
                      <a:endParaRPr lang="zh-TW" sz="2000" kern="10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000" kern="10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計 畫 內 容 概 述</a:t>
                      </a:r>
                      <a:endParaRPr lang="zh-TW" sz="2000" kern="10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altLang="en-US" sz="20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對應</a:t>
                      </a:r>
                      <a:r>
                        <a:rPr lang="zh-TW" sz="20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登錄服務項目</a:t>
                      </a:r>
                      <a:endParaRPr lang="zh-TW" sz="2000" kern="10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7752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kern="10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1</a:t>
                      </a:r>
                      <a:endParaRPr lang="zh-TW" sz="2000" kern="10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kern="10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 </a:t>
                      </a:r>
                      <a:endParaRPr lang="zh-TW" sz="2000" kern="10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 </a:t>
                      </a:r>
                      <a:endParaRPr lang="zh-TW" sz="2000" kern="10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 </a:t>
                      </a:r>
                      <a:endParaRPr lang="zh-TW" sz="2000" kern="10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zh-TW" sz="20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年 月</a:t>
                      </a:r>
                      <a:r>
                        <a:rPr lang="en-US" sz="20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 ~</a:t>
                      </a:r>
                      <a:r>
                        <a:rPr lang="zh-TW" sz="20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年 月</a:t>
                      </a:r>
                      <a:endParaRPr lang="zh-TW" sz="2000" kern="10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 </a:t>
                      </a:r>
                      <a:endParaRPr lang="zh-TW" sz="2000" kern="10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 </a:t>
                      </a:r>
                      <a:endParaRPr lang="zh-TW" sz="2000" kern="10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kern="10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 </a:t>
                      </a:r>
                      <a:endParaRPr lang="zh-TW" sz="2000" kern="10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7752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kern="10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2</a:t>
                      </a:r>
                      <a:endParaRPr lang="zh-TW" sz="2000" kern="10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kern="10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 </a:t>
                      </a:r>
                      <a:endParaRPr lang="zh-TW" sz="2000" kern="10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kern="10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 </a:t>
                      </a:r>
                      <a:endParaRPr lang="zh-TW" sz="2000" kern="10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kern="10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 </a:t>
                      </a:r>
                      <a:endParaRPr lang="zh-TW" sz="2000" kern="10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zh-TW" altLang="zh-TW" sz="20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年 月</a:t>
                      </a:r>
                      <a:r>
                        <a:rPr lang="en-US" altLang="zh-TW" sz="20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 ~</a:t>
                      </a:r>
                      <a:r>
                        <a:rPr lang="zh-TW" altLang="zh-TW" sz="20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年 月</a:t>
                      </a:r>
                      <a:endParaRPr lang="zh-TW" altLang="zh-TW" sz="2000" kern="10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kern="10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 </a:t>
                      </a:r>
                      <a:endParaRPr lang="zh-TW" sz="2000" kern="10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 </a:t>
                      </a:r>
                      <a:endParaRPr lang="zh-TW" sz="2000" kern="10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kern="10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 </a:t>
                      </a:r>
                      <a:endParaRPr lang="zh-TW" sz="2000" kern="10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76250">
                <a:tc gridSpan="3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000" kern="10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合計</a:t>
                      </a:r>
                      <a:endParaRPr lang="zh-TW" sz="2000" kern="10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kern="10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(</a:t>
                      </a:r>
                      <a:r>
                        <a:rPr lang="zh-TW" sz="2000" kern="10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萬元</a:t>
                      </a:r>
                      <a:r>
                        <a:rPr lang="en-US" sz="2000" kern="10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)</a:t>
                      </a:r>
                      <a:endParaRPr lang="zh-TW" sz="2000" kern="10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kern="10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 </a:t>
                      </a:r>
                      <a:endParaRPr lang="zh-TW" sz="2000" kern="10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kern="10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 </a:t>
                      </a:r>
                      <a:endParaRPr lang="zh-TW" sz="2000" kern="10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 </a:t>
                      </a:r>
                      <a:endParaRPr lang="zh-TW" sz="2000" kern="10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 </a:t>
                      </a:r>
                      <a:endParaRPr lang="zh-TW" sz="2000" kern="10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6" name="文字方塊 5">
            <a:extLst>
              <a:ext uri="{FF2B5EF4-FFF2-40B4-BE49-F238E27FC236}">
                <a16:creationId xmlns:a16="http://schemas.microsoft.com/office/drawing/2014/main" id="{DC777449-F467-5284-A94C-351090B2AA22}"/>
              </a:ext>
            </a:extLst>
          </p:cNvPr>
          <p:cNvSpPr txBox="1"/>
          <p:nvPr/>
        </p:nvSpPr>
        <p:spPr>
          <a:xfrm>
            <a:off x="658252" y="4426540"/>
            <a:ext cx="10229383" cy="206210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/>
            <a:r>
              <a:rPr lang="zh-TW" altLang="en-US" sz="1600" kern="100" dirty="0">
                <a:highlight>
                  <a:srgbClr val="C0C0C0"/>
                </a:highlight>
                <a:latin typeface="Times New Roman" panose="02020603050405020304" pitchFamily="18" charset="0"/>
                <a:ea typeface="標楷體" panose="03000509000000000000" pitchFamily="65" charset="-120"/>
              </a:rPr>
              <a:t>說明</a:t>
            </a:r>
            <a:r>
              <a:rPr lang="zh-TW" altLang="en-US" sz="1600" kern="100" dirty="0">
                <a:latin typeface="Times New Roman" panose="02020603050405020304" pitchFamily="18" charset="0"/>
                <a:ea typeface="標楷體" panose="03000509000000000000" pitchFamily="65" charset="-120"/>
              </a:rPr>
              <a:t>：</a:t>
            </a:r>
            <a:endParaRPr lang="en-US" altLang="zh-TW" sz="1600" kern="100" dirty="0">
              <a:latin typeface="Times New Roman" panose="02020603050405020304" pitchFamily="18" charset="0"/>
              <a:ea typeface="標楷體" panose="03000509000000000000" pitchFamily="65" charset="-120"/>
            </a:endParaRPr>
          </a:p>
          <a:p>
            <a:pPr marL="342900" indent="-342900">
              <a:buFont typeface="+mj-lt"/>
              <a:buAutoNum type="arabicParenBoth"/>
            </a:pPr>
            <a:r>
              <a:rPr lang="zh-TW" altLang="en-US" sz="1600" kern="100" dirty="0">
                <a:latin typeface="Times New Roman" panose="02020603050405020304" pitchFamily="18" charset="0"/>
                <a:ea typeface="標楷體" panose="03000509000000000000" pitchFamily="65" charset="-120"/>
              </a:rPr>
              <a:t>請列舉最近二年內之人工智慧產品或服務之實績，與申請登錄服務項目、分項無關者無需列出。</a:t>
            </a:r>
          </a:p>
          <a:p>
            <a:pPr marL="342900" indent="-342900">
              <a:buFont typeface="+mj-lt"/>
              <a:buAutoNum type="arabicParenBoth"/>
            </a:pPr>
            <a:r>
              <a:rPr lang="zh-TW" altLang="en-US" sz="1600" kern="100" dirty="0">
                <a:latin typeface="Times New Roman" panose="02020603050405020304" pitchFamily="18" charset="0"/>
                <a:ea typeface="標楷體" panose="03000509000000000000" pitchFamily="65" charset="-120"/>
              </a:rPr>
              <a:t>每一案次之實績案例合約金額不得為</a:t>
            </a:r>
            <a:r>
              <a:rPr lang="en-US" altLang="zh-TW" sz="1600" kern="100" dirty="0">
                <a:latin typeface="Times New Roman" panose="02020603050405020304" pitchFamily="18" charset="0"/>
                <a:ea typeface="標楷體" panose="03000509000000000000" pitchFamily="65" charset="-120"/>
              </a:rPr>
              <a:t>(0</a:t>
            </a:r>
            <a:r>
              <a:rPr lang="zh-TW" altLang="en-US" sz="1600" kern="100" dirty="0">
                <a:latin typeface="Times New Roman" panose="02020603050405020304" pitchFamily="18" charset="0"/>
                <a:ea typeface="標楷體" panose="03000509000000000000" pitchFamily="65" charset="-120"/>
              </a:rPr>
              <a:t>元</a:t>
            </a:r>
            <a:r>
              <a:rPr lang="en-US" altLang="zh-TW" sz="1600" kern="100" dirty="0">
                <a:latin typeface="Times New Roman" panose="02020603050405020304" pitchFamily="18" charset="0"/>
                <a:ea typeface="標楷體" panose="03000509000000000000" pitchFamily="65" charset="-120"/>
              </a:rPr>
              <a:t>)</a:t>
            </a:r>
            <a:r>
              <a:rPr lang="zh-TW" altLang="en-US" sz="1600" kern="100" dirty="0">
                <a:latin typeface="Times New Roman" panose="02020603050405020304" pitchFamily="18" charset="0"/>
                <a:ea typeface="標楷體" panose="03000509000000000000" pitchFamily="65" charset="-120"/>
              </a:rPr>
              <a:t>，亦不得為</a:t>
            </a:r>
            <a:r>
              <a:rPr lang="en-US" altLang="zh-TW" sz="1600" kern="100" dirty="0">
                <a:latin typeface="Times New Roman" panose="02020603050405020304" pitchFamily="18" charset="0"/>
                <a:ea typeface="標楷體" panose="03000509000000000000" pitchFamily="65" charset="-120"/>
              </a:rPr>
              <a:t>PoC(</a:t>
            </a:r>
            <a:r>
              <a:rPr lang="zh-TW" altLang="en-US" sz="1600" kern="100" dirty="0">
                <a:latin typeface="Times New Roman" panose="02020603050405020304" pitchFamily="18" charset="0"/>
                <a:ea typeface="標楷體" panose="03000509000000000000" pitchFamily="65" charset="-120"/>
              </a:rPr>
              <a:t>概念性驗證</a:t>
            </a:r>
            <a:r>
              <a:rPr lang="en-US" altLang="zh-TW" sz="1600" kern="100" dirty="0">
                <a:latin typeface="Times New Roman" panose="02020603050405020304" pitchFamily="18" charset="0"/>
                <a:ea typeface="標楷體" panose="03000509000000000000" pitchFamily="65" charset="-120"/>
              </a:rPr>
              <a:t>)</a:t>
            </a:r>
            <a:r>
              <a:rPr lang="zh-TW" altLang="en-US" sz="1600" kern="100" dirty="0">
                <a:latin typeface="Times New Roman" panose="02020603050405020304" pitchFamily="18" charset="0"/>
                <a:ea typeface="標楷體" panose="03000509000000000000" pitchFamily="65" charset="-120"/>
              </a:rPr>
              <a:t>之案例。</a:t>
            </a:r>
          </a:p>
          <a:p>
            <a:pPr marL="342900" indent="-342900">
              <a:buFont typeface="+mj-lt"/>
              <a:buAutoNum type="arabicParenBoth"/>
            </a:pPr>
            <a:r>
              <a:rPr lang="zh-TW" altLang="en-US" sz="1600" kern="100" dirty="0">
                <a:latin typeface="Times New Roman" panose="02020603050405020304" pitchFamily="18" charset="0"/>
                <a:ea typeface="標楷體" panose="03000509000000000000" pitchFamily="65" charset="-120"/>
              </a:rPr>
              <a:t>每一案次之實績案例只能對應一項申請登錄小項。</a:t>
            </a:r>
          </a:p>
          <a:p>
            <a:pPr marL="342900" indent="-342900">
              <a:buFont typeface="+mj-lt"/>
              <a:buAutoNum type="arabicParenBoth"/>
            </a:pPr>
            <a:r>
              <a:rPr lang="zh-TW" altLang="en-US" sz="1600" kern="100" dirty="0">
                <a:latin typeface="Times New Roman" panose="02020603050405020304" pitchFamily="18" charset="0"/>
                <a:ea typeface="標楷體" panose="03000509000000000000" pitchFamily="65" charset="-120"/>
              </a:rPr>
              <a:t>每一案次之實績案例佐證文件，結案期間需符合「當次申請須知」上所規定之有效範圍內。</a:t>
            </a:r>
          </a:p>
          <a:p>
            <a:pPr marL="342900" indent="-342900">
              <a:buFont typeface="+mj-lt"/>
              <a:buAutoNum type="arabicParenBoth"/>
            </a:pPr>
            <a:r>
              <a:rPr lang="zh-TW" altLang="en-US" sz="1600" kern="100" dirty="0">
                <a:latin typeface="Times New Roman" panose="02020603050405020304" pitchFamily="18" charset="0"/>
                <a:ea typeface="標楷體" panose="03000509000000000000" pitchFamily="65" charset="-120"/>
              </a:rPr>
              <a:t>專利申請欄位請填寫該項專案是否有申請相關專利</a:t>
            </a:r>
            <a:r>
              <a:rPr lang="en-US" altLang="zh-TW" sz="1600" kern="100" dirty="0">
                <a:latin typeface="Times New Roman" panose="02020603050405020304" pitchFamily="18" charset="0"/>
                <a:ea typeface="標楷體" panose="03000509000000000000" pitchFamily="65" charset="-120"/>
              </a:rPr>
              <a:t>(</a:t>
            </a:r>
            <a:r>
              <a:rPr lang="zh-TW" altLang="en-US" sz="1600" kern="100" dirty="0">
                <a:latin typeface="Times New Roman" panose="02020603050405020304" pitchFamily="18" charset="0"/>
                <a:ea typeface="標楷體" panose="03000509000000000000" pitchFamily="65" charset="-120"/>
              </a:rPr>
              <a:t>含申請中</a:t>
            </a:r>
            <a:r>
              <a:rPr lang="en-US" altLang="zh-TW" sz="1600" kern="100" dirty="0">
                <a:latin typeface="Times New Roman" panose="02020603050405020304" pitchFamily="18" charset="0"/>
                <a:ea typeface="標楷體" panose="03000509000000000000" pitchFamily="65" charset="-120"/>
              </a:rPr>
              <a:t>)</a:t>
            </a:r>
            <a:r>
              <a:rPr lang="zh-TW" altLang="en-US" sz="1600" kern="100" dirty="0">
                <a:latin typeface="Times New Roman" panose="02020603050405020304" pitchFamily="18" charset="0"/>
                <a:ea typeface="標楷體" panose="03000509000000000000" pitchFamily="65" charset="-120"/>
              </a:rPr>
              <a:t>。如無請填寫無。</a:t>
            </a:r>
          </a:p>
          <a:p>
            <a:pPr marL="342900" indent="-342900">
              <a:buFont typeface="+mj-lt"/>
              <a:buAutoNum type="arabicParenBoth"/>
            </a:pPr>
            <a:r>
              <a:rPr lang="zh-TW" altLang="en-US" sz="1600" kern="100" dirty="0">
                <a:latin typeface="Times New Roman" panose="02020603050405020304" pitchFamily="18" charset="0"/>
                <a:ea typeface="標楷體" panose="03000509000000000000" pitchFamily="65" charset="-120"/>
              </a:rPr>
              <a:t>二年內之人工智慧產品或服務之實績內容若為多方參與者之合約，請補充收入佔總合約收入比例及貢獻度。</a:t>
            </a:r>
          </a:p>
          <a:p>
            <a:pPr marL="342900" indent="-342900">
              <a:buFont typeface="+mj-lt"/>
              <a:buAutoNum type="arabicParenBoth"/>
            </a:pPr>
            <a:r>
              <a:rPr lang="zh-TW" altLang="en-US" sz="1600" kern="100" dirty="0">
                <a:latin typeface="Times New Roman" panose="02020603050405020304" pitchFamily="18" charset="0"/>
                <a:ea typeface="標楷體" panose="03000509000000000000" pitchFamily="65" charset="-120"/>
              </a:rPr>
              <a:t>表格如不敷使用請自行增加列數。</a:t>
            </a:r>
            <a:endParaRPr lang="en-US" altLang="zh-TW" sz="1600" kern="100" dirty="0">
              <a:latin typeface="Times New Roman" panose="02020603050405020304" pitchFamily="18" charset="0"/>
              <a:ea typeface="標楷體" panose="03000509000000000000" pitchFamily="65" charset="-120"/>
            </a:endParaRPr>
          </a:p>
        </p:txBody>
      </p:sp>
      <p:sp>
        <p:nvSpPr>
          <p:cNvPr id="9" name="標題 1">
            <a:extLst>
              <a:ext uri="{FF2B5EF4-FFF2-40B4-BE49-F238E27FC236}">
                <a16:creationId xmlns:a16="http://schemas.microsoft.com/office/drawing/2014/main" id="{B298A899-0C9C-E6EF-30B4-73709A6425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2035" y="6535"/>
            <a:ext cx="10515600" cy="1325563"/>
          </a:xfrm>
        </p:spPr>
        <p:txBody>
          <a:bodyPr>
            <a:normAutofit/>
          </a:bodyPr>
          <a:lstStyle/>
          <a:p>
            <a:r>
              <a:rPr lang="zh-TW" altLang="en-US" sz="40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貳、申請登錄機構之服務能量</a:t>
            </a:r>
            <a:r>
              <a:rPr lang="en-US" altLang="zh-TW" sz="32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(2/3)</a:t>
            </a:r>
            <a:endParaRPr lang="zh-TW" altLang="en-US" sz="3200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3653882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723900" y="1160348"/>
            <a:ext cx="7886700" cy="678179"/>
          </a:xfrm>
        </p:spPr>
        <p:txBody>
          <a:bodyPr/>
          <a:lstStyle/>
          <a:p>
            <a:pPr marL="0" indent="0">
              <a:buNone/>
            </a:pPr>
            <a:r>
              <a:rPr lang="zh-TW" altLang="en-US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三、實績佐證資料及案例說明</a:t>
            </a: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C899DA-CE6C-481B-B7A3-AFE696D0FFB7}" type="slidenum">
              <a:rPr lang="zh-TW" altLang="en-US" smtClean="0"/>
              <a:t>5</a:t>
            </a:fld>
            <a:endParaRPr lang="zh-TW" altLang="en-US"/>
          </a:p>
        </p:txBody>
      </p:sp>
      <p:sp>
        <p:nvSpPr>
          <p:cNvPr id="6" name="矩形 5"/>
          <p:cNvSpPr/>
          <p:nvPr/>
        </p:nvSpPr>
        <p:spPr>
          <a:xfrm>
            <a:off x="1434352" y="1604449"/>
            <a:ext cx="9197789" cy="51090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zh-TW" altLang="en-US" sz="2400" b="1" kern="100" dirty="0">
                <a:latin typeface="Times New Roman" panose="02020603050405020304" pitchFamily="18" charset="0"/>
                <a:ea typeface="標楷體" panose="03000509000000000000" pitchFamily="65" charset="-120"/>
              </a:rPr>
              <a:t>專案</a:t>
            </a:r>
            <a:r>
              <a:rPr lang="en-US" altLang="zh-TW" sz="2400" b="1" kern="100" dirty="0">
                <a:latin typeface="Times New Roman" panose="02020603050405020304" pitchFamily="18" charset="0"/>
                <a:ea typeface="標楷體" panose="03000509000000000000" pitchFamily="65" charset="-120"/>
              </a:rPr>
              <a:t>/</a:t>
            </a:r>
            <a:r>
              <a:rPr lang="zh-TW" altLang="en-US" sz="2400" b="1" kern="100" dirty="0">
                <a:latin typeface="Times New Roman" panose="02020603050405020304" pitchFamily="18" charset="0"/>
                <a:ea typeface="標楷體" panose="03000509000000000000" pitchFamily="65" charset="-120"/>
              </a:rPr>
              <a:t>產品或服務實例說明案次一：○○產品</a:t>
            </a:r>
            <a:r>
              <a:rPr lang="en-US" altLang="zh-TW" sz="2400" b="1" kern="100" dirty="0">
                <a:latin typeface="Times New Roman" panose="02020603050405020304" pitchFamily="18" charset="0"/>
                <a:ea typeface="標楷體" panose="03000509000000000000" pitchFamily="65" charset="-120"/>
              </a:rPr>
              <a:t>/</a:t>
            </a:r>
            <a:r>
              <a:rPr lang="zh-TW" altLang="en-US" sz="2400" b="1" kern="100" dirty="0">
                <a:latin typeface="Times New Roman" panose="02020603050405020304" pitchFamily="18" charset="0"/>
                <a:ea typeface="標楷體" panose="03000509000000000000" pitchFamily="65" charset="-120"/>
              </a:rPr>
              <a:t>專案</a:t>
            </a:r>
            <a:r>
              <a:rPr lang="en-US" altLang="zh-TW" sz="2400" b="1" kern="100" dirty="0">
                <a:latin typeface="Times New Roman" panose="02020603050405020304" pitchFamily="18" charset="0"/>
                <a:ea typeface="標楷體" panose="03000509000000000000" pitchFamily="65" charset="-120"/>
              </a:rPr>
              <a:t>/</a:t>
            </a:r>
            <a:r>
              <a:rPr lang="zh-TW" altLang="en-US" sz="2400" b="1" kern="100" dirty="0">
                <a:latin typeface="Times New Roman" panose="02020603050405020304" pitchFamily="18" charset="0"/>
                <a:ea typeface="標楷體" panose="03000509000000000000" pitchFamily="65" charset="-120"/>
              </a:rPr>
              <a:t>課程</a:t>
            </a:r>
            <a:r>
              <a:rPr lang="en-US" altLang="zh-TW" sz="2400" b="1" kern="100" dirty="0">
                <a:latin typeface="Times New Roman" panose="02020603050405020304" pitchFamily="18" charset="0"/>
                <a:ea typeface="標楷體" panose="03000509000000000000" pitchFamily="65" charset="-120"/>
              </a:rPr>
              <a:t>(</a:t>
            </a:r>
            <a:r>
              <a:rPr lang="zh-TW" altLang="en-US" sz="2400" b="1" kern="100" dirty="0">
                <a:latin typeface="Times New Roman" panose="02020603050405020304" pitchFamily="18" charset="0"/>
                <a:ea typeface="標楷體" panose="03000509000000000000" pitchFamily="65" charset="-120"/>
              </a:rPr>
              <a:t>計畫</a:t>
            </a:r>
            <a:r>
              <a:rPr lang="en-US" altLang="zh-TW" sz="2400" b="1" kern="100" dirty="0">
                <a:latin typeface="Times New Roman" panose="02020603050405020304" pitchFamily="18" charset="0"/>
                <a:ea typeface="標楷體" panose="03000509000000000000" pitchFamily="65" charset="-120"/>
              </a:rPr>
              <a:t>)</a:t>
            </a:r>
          </a:p>
          <a:p>
            <a:pPr algn="just"/>
            <a:r>
              <a:rPr lang="zh-TW" altLang="en-US" sz="2400" b="1" kern="100" dirty="0">
                <a:latin typeface="Times New Roman" panose="02020603050405020304" pitchFamily="18" charset="0"/>
                <a:ea typeface="標楷體" panose="03000509000000000000" pitchFamily="65" charset="-120"/>
              </a:rPr>
              <a:t>對應之能量登錄項目：</a:t>
            </a:r>
            <a:r>
              <a:rPr lang="en-US" altLang="zh-TW" sz="2400" b="1" kern="100" dirty="0">
                <a:latin typeface="Times New Roman" panose="02020603050405020304" pitchFamily="18" charset="0"/>
                <a:ea typeface="標楷體" panose="03000509000000000000" pitchFamily="65" charset="-120"/>
              </a:rPr>
              <a:t>(</a:t>
            </a:r>
            <a:r>
              <a:rPr lang="zh-TW" altLang="en-US" sz="2400" b="1" kern="100" dirty="0">
                <a:latin typeface="Times New Roman" panose="02020603050405020304" pitchFamily="18" charset="0"/>
                <a:ea typeface="標楷體" panose="03000509000000000000" pitchFamily="65" charset="-120"/>
              </a:rPr>
              <a:t>例如</a:t>
            </a:r>
            <a:r>
              <a:rPr lang="en-US" altLang="zh-TW" sz="2400" b="1" kern="100" dirty="0">
                <a:latin typeface="Times New Roman" panose="02020603050405020304" pitchFamily="18" charset="0"/>
                <a:ea typeface="標楷體" panose="03000509000000000000" pitchFamily="65" charset="-120"/>
              </a:rPr>
              <a:t>1.1.1 </a:t>
            </a:r>
            <a:r>
              <a:rPr lang="zh-TW" altLang="en-US" sz="2400" b="1" kern="100" dirty="0">
                <a:latin typeface="Times New Roman" panose="02020603050405020304" pitchFamily="18" charset="0"/>
                <a:ea typeface="標楷體" panose="03000509000000000000" pitchFamily="65" charset="-120"/>
              </a:rPr>
              <a:t>數據標註</a:t>
            </a:r>
            <a:r>
              <a:rPr lang="en-US" altLang="zh-TW" sz="2400" b="1" kern="100" dirty="0">
                <a:latin typeface="Times New Roman" panose="02020603050405020304" pitchFamily="18" charset="0"/>
                <a:ea typeface="標楷體" panose="03000509000000000000" pitchFamily="65" charset="-120"/>
              </a:rPr>
              <a:t>/</a:t>
            </a:r>
            <a:r>
              <a:rPr lang="zh-TW" altLang="en-US" sz="2400" b="1" kern="100" dirty="0">
                <a:latin typeface="Times New Roman" panose="02020603050405020304" pitchFamily="18" charset="0"/>
                <a:ea typeface="標楷體" panose="03000509000000000000" pitchFamily="65" charset="-120"/>
              </a:rPr>
              <a:t>標註任務</a:t>
            </a:r>
            <a:r>
              <a:rPr lang="en-US" altLang="zh-TW" sz="2400" b="1" kern="100" dirty="0">
                <a:latin typeface="Times New Roman" panose="02020603050405020304" pitchFamily="18" charset="0"/>
                <a:ea typeface="標楷體" panose="03000509000000000000" pitchFamily="65" charset="-120"/>
              </a:rPr>
              <a:t>/</a:t>
            </a:r>
            <a:r>
              <a:rPr lang="zh-TW" altLang="en-US" sz="2400" b="1" kern="100" dirty="0">
                <a:latin typeface="Times New Roman" panose="02020603050405020304" pitchFamily="18" charset="0"/>
                <a:ea typeface="標楷體" panose="03000509000000000000" pitchFamily="65" charset="-120"/>
              </a:rPr>
              <a:t>數據品質稽核</a:t>
            </a:r>
            <a:r>
              <a:rPr lang="en-US" altLang="zh-TW" sz="2400" b="1" kern="100" dirty="0">
                <a:latin typeface="Times New Roman" panose="02020603050405020304" pitchFamily="18" charset="0"/>
                <a:ea typeface="標楷體" panose="03000509000000000000" pitchFamily="65" charset="-120"/>
              </a:rPr>
              <a:t>)</a:t>
            </a:r>
          </a:p>
          <a:p>
            <a:pPr algn="just"/>
            <a:r>
              <a:rPr lang="zh-TW" altLang="en-US" kern="100" dirty="0">
                <a:highlight>
                  <a:srgbClr val="C0C0C0"/>
                </a:highlight>
                <a:latin typeface="Times New Roman" panose="02020603050405020304" pitchFamily="18" charset="0"/>
                <a:ea typeface="標楷體" panose="03000509000000000000" pitchFamily="65" charset="-120"/>
              </a:rPr>
              <a:t>說明</a:t>
            </a:r>
            <a:r>
              <a:rPr lang="zh-TW" altLang="en-US" kern="100" dirty="0">
                <a:latin typeface="Times New Roman" panose="02020603050405020304" pitchFamily="18" charset="0"/>
                <a:ea typeface="標楷體" panose="03000509000000000000" pitchFamily="65" charset="-120"/>
              </a:rPr>
              <a:t>：專案</a:t>
            </a:r>
            <a:r>
              <a:rPr lang="en-US" altLang="zh-TW" kern="100" dirty="0">
                <a:latin typeface="Times New Roman" panose="02020603050405020304" pitchFamily="18" charset="0"/>
                <a:ea typeface="標楷體" panose="03000509000000000000" pitchFamily="65" charset="-120"/>
              </a:rPr>
              <a:t>/</a:t>
            </a:r>
            <a:r>
              <a:rPr lang="zh-TW" altLang="en-US" kern="100" dirty="0">
                <a:latin typeface="Times New Roman" panose="02020603050405020304" pitchFamily="18" charset="0"/>
                <a:ea typeface="標楷體" panose="03000509000000000000" pitchFamily="65" charset="-120"/>
              </a:rPr>
              <a:t>產品</a:t>
            </a:r>
            <a:r>
              <a:rPr lang="en-US" altLang="zh-TW" kern="100" dirty="0">
                <a:latin typeface="Times New Roman" panose="02020603050405020304" pitchFamily="18" charset="0"/>
                <a:ea typeface="標楷體" panose="03000509000000000000" pitchFamily="65" charset="-120"/>
              </a:rPr>
              <a:t>/</a:t>
            </a:r>
            <a:r>
              <a:rPr lang="zh-TW" altLang="en-US" kern="100" dirty="0">
                <a:latin typeface="Times New Roman" panose="02020603050405020304" pitchFamily="18" charset="0"/>
                <a:ea typeface="標楷體" panose="03000509000000000000" pitchFamily="65" charset="-120"/>
              </a:rPr>
              <a:t>課程計畫說明中，每一案次說明開頭皆須註明所對應之申請登錄分項。</a:t>
            </a:r>
            <a:r>
              <a:rPr lang="zh-TW" altLang="zh-TW" kern="100" dirty="0">
                <a:latin typeface="Times New Roman" panose="02020603050405020304" pitchFamily="18" charset="0"/>
                <a:ea typeface="標楷體" panose="03000509000000000000" pitchFamily="65" charset="-120"/>
              </a:rPr>
              <a:t>若有多個案例，可自行增列輔導或服務實例說明，依此類推。</a:t>
            </a:r>
            <a:endParaRPr lang="zh-TW" altLang="en-US" kern="100" dirty="0">
              <a:latin typeface="Times New Roman" panose="02020603050405020304" pitchFamily="18" charset="0"/>
              <a:ea typeface="標楷體" panose="03000509000000000000" pitchFamily="65" charset="-120"/>
            </a:endParaRPr>
          </a:p>
          <a:p>
            <a:pPr algn="just"/>
            <a:r>
              <a:rPr lang="en-US" altLang="zh-TW" sz="2000" b="1" kern="100" dirty="0">
                <a:latin typeface="Times New Roman" panose="02020603050405020304" pitchFamily="18" charset="0"/>
                <a:ea typeface="標楷體" panose="03000509000000000000" pitchFamily="65" charset="-120"/>
              </a:rPr>
              <a:t>1.</a:t>
            </a:r>
            <a:r>
              <a:rPr lang="zh-TW" altLang="en-US" sz="2000" b="1" kern="100" dirty="0">
                <a:latin typeface="Times New Roman" panose="02020603050405020304" pitchFamily="18" charset="0"/>
                <a:ea typeface="標楷體" panose="03000509000000000000" pitchFamily="65" charset="-120"/>
              </a:rPr>
              <a:t>計畫緣起</a:t>
            </a:r>
          </a:p>
          <a:p>
            <a:pPr algn="just"/>
            <a:r>
              <a:rPr lang="zh-TW" altLang="en-US" kern="100" dirty="0">
                <a:highlight>
                  <a:srgbClr val="C0C0C0"/>
                </a:highlight>
                <a:latin typeface="Times New Roman" panose="02020603050405020304" pitchFamily="18" charset="0"/>
                <a:ea typeface="標楷體" panose="03000509000000000000" pitchFamily="65" charset="-120"/>
              </a:rPr>
              <a:t>說明</a:t>
            </a:r>
            <a:r>
              <a:rPr lang="zh-TW" altLang="en-US" kern="100" dirty="0">
                <a:latin typeface="Times New Roman" panose="02020603050405020304" pitchFamily="18" charset="0"/>
                <a:ea typeface="標楷體" panose="03000509000000000000" pitchFamily="65" charset="-120"/>
              </a:rPr>
              <a:t>：改善動機或改善前問題點</a:t>
            </a:r>
          </a:p>
          <a:p>
            <a:pPr algn="just"/>
            <a:r>
              <a:rPr lang="en-US" altLang="zh-TW" sz="2000" b="1" kern="100" dirty="0">
                <a:latin typeface="Times New Roman" panose="02020603050405020304" pitchFamily="18" charset="0"/>
                <a:ea typeface="標楷體" panose="03000509000000000000" pitchFamily="65" charset="-120"/>
              </a:rPr>
              <a:t>2.</a:t>
            </a:r>
            <a:r>
              <a:rPr lang="zh-TW" altLang="en-US" sz="2000" b="1" kern="100" dirty="0">
                <a:latin typeface="Times New Roman" panose="02020603050405020304" pitchFamily="18" charset="0"/>
                <a:ea typeface="標楷體" panose="03000509000000000000" pitchFamily="65" charset="-120"/>
              </a:rPr>
              <a:t>計畫內容及目標</a:t>
            </a:r>
          </a:p>
          <a:p>
            <a:pPr algn="just"/>
            <a:r>
              <a:rPr lang="zh-TW" altLang="en-US" kern="100" dirty="0">
                <a:highlight>
                  <a:srgbClr val="C0C0C0"/>
                </a:highlight>
                <a:latin typeface="Times New Roman" panose="02020603050405020304" pitchFamily="18" charset="0"/>
                <a:ea typeface="標楷體" panose="03000509000000000000" pitchFamily="65" charset="-120"/>
              </a:rPr>
              <a:t>說明</a:t>
            </a:r>
            <a:r>
              <a:rPr lang="zh-TW" altLang="en-US" kern="100" dirty="0">
                <a:latin typeface="Times New Roman" panose="02020603050405020304" pitchFamily="18" charset="0"/>
                <a:ea typeface="標楷體" panose="03000509000000000000" pitchFamily="65" charset="-120"/>
              </a:rPr>
              <a:t>：計畫執行內容及目標、產品或設備規格</a:t>
            </a:r>
          </a:p>
          <a:p>
            <a:pPr algn="just"/>
            <a:r>
              <a:rPr lang="en-US" altLang="zh-TW" sz="2000" b="1" kern="100" dirty="0">
                <a:latin typeface="Times New Roman" panose="02020603050405020304" pitchFamily="18" charset="0"/>
                <a:ea typeface="標楷體" panose="03000509000000000000" pitchFamily="65" charset="-120"/>
              </a:rPr>
              <a:t>3.</a:t>
            </a:r>
            <a:r>
              <a:rPr lang="zh-TW" altLang="en-US" sz="2000" b="1" kern="100" dirty="0">
                <a:latin typeface="Times New Roman" panose="02020603050405020304" pitchFamily="18" charset="0"/>
                <a:ea typeface="標楷體" panose="03000509000000000000" pitchFamily="65" charset="-120"/>
              </a:rPr>
              <a:t>實施方法及過程</a:t>
            </a:r>
          </a:p>
          <a:p>
            <a:pPr algn="just"/>
            <a:r>
              <a:rPr lang="zh-TW" altLang="en-US" kern="100" dirty="0">
                <a:highlight>
                  <a:srgbClr val="C0C0C0"/>
                </a:highlight>
                <a:latin typeface="Times New Roman" panose="02020603050405020304" pitchFamily="18" charset="0"/>
                <a:ea typeface="標楷體" panose="03000509000000000000" pitchFamily="65" charset="-120"/>
              </a:rPr>
              <a:t>說明</a:t>
            </a:r>
            <a:r>
              <a:rPr lang="zh-TW" altLang="en-US" kern="100" dirty="0">
                <a:latin typeface="Times New Roman" panose="02020603050405020304" pitchFamily="18" charset="0"/>
                <a:ea typeface="標楷體" panose="03000509000000000000" pitchFamily="65" charset="-120"/>
              </a:rPr>
              <a:t>：請說明實體做法與技術細節，並佐證其如何符合登錄小項的定義。內容須包含：</a:t>
            </a:r>
          </a:p>
          <a:p>
            <a:pPr indent="179388" algn="just"/>
            <a:r>
              <a:rPr lang="en-US" altLang="zh-TW" kern="100" dirty="0">
                <a:latin typeface="Times New Roman" panose="02020603050405020304" pitchFamily="18" charset="0"/>
                <a:ea typeface="標楷體" panose="03000509000000000000" pitchFamily="65" charset="-120"/>
              </a:rPr>
              <a:t>(1)</a:t>
            </a:r>
            <a:r>
              <a:rPr lang="zh-TW" altLang="en-US" kern="100" dirty="0">
                <a:latin typeface="Times New Roman" panose="02020603050405020304" pitchFamily="18" charset="0"/>
                <a:ea typeface="標楷體" panose="03000509000000000000" pitchFamily="65" charset="-120"/>
              </a:rPr>
              <a:t>執行步驟 </a:t>
            </a:r>
            <a:r>
              <a:rPr lang="en-US" altLang="zh-TW" kern="100" dirty="0">
                <a:latin typeface="Times New Roman" panose="02020603050405020304" pitchFamily="18" charset="0"/>
                <a:ea typeface="標楷體" panose="03000509000000000000" pitchFamily="65" charset="-120"/>
              </a:rPr>
              <a:t>(2)AI</a:t>
            </a:r>
            <a:r>
              <a:rPr lang="zh-TW" altLang="en-US" kern="100" dirty="0">
                <a:latin typeface="Times New Roman" panose="02020603050405020304" pitchFamily="18" charset="0"/>
                <a:ea typeface="標楷體" panose="03000509000000000000" pitchFamily="65" charset="-120"/>
              </a:rPr>
              <a:t>應用實績 </a:t>
            </a:r>
            <a:r>
              <a:rPr lang="en-US" altLang="zh-TW" kern="100" dirty="0">
                <a:latin typeface="Times New Roman" panose="02020603050405020304" pitchFamily="18" charset="0"/>
                <a:ea typeface="標楷體" panose="03000509000000000000" pitchFamily="65" charset="-120"/>
              </a:rPr>
              <a:t>(3)</a:t>
            </a:r>
            <a:r>
              <a:rPr lang="zh-TW" altLang="en-US" kern="100" dirty="0">
                <a:latin typeface="Times New Roman" panose="02020603050405020304" pitchFamily="18" charset="0"/>
                <a:ea typeface="標楷體" panose="03000509000000000000" pitchFamily="65" charset="-120"/>
              </a:rPr>
              <a:t>核心技術細節</a:t>
            </a:r>
            <a:endParaRPr lang="en-US" altLang="zh-TW" b="1" kern="100" dirty="0">
              <a:latin typeface="Times New Roman" panose="02020603050405020304" pitchFamily="18" charset="0"/>
              <a:ea typeface="標楷體" panose="03000509000000000000" pitchFamily="65" charset="-120"/>
            </a:endParaRPr>
          </a:p>
          <a:p>
            <a:pPr algn="just"/>
            <a:r>
              <a:rPr lang="en-US" altLang="zh-TW" sz="2000" b="1" kern="100" dirty="0">
                <a:latin typeface="Times New Roman" panose="02020603050405020304" pitchFamily="18" charset="0"/>
                <a:ea typeface="標楷體" panose="03000509000000000000" pitchFamily="65" charset="-120"/>
              </a:rPr>
              <a:t>4.</a:t>
            </a:r>
            <a:r>
              <a:rPr lang="zh-TW" altLang="en-US" sz="2000" b="1" kern="100" dirty="0">
                <a:latin typeface="Times New Roman" panose="02020603050405020304" pitchFamily="18" charset="0"/>
                <a:ea typeface="標楷體" panose="03000509000000000000" pitchFamily="65" charset="-120"/>
              </a:rPr>
              <a:t>成果及效益</a:t>
            </a:r>
          </a:p>
          <a:p>
            <a:pPr algn="just"/>
            <a:r>
              <a:rPr lang="zh-TW" altLang="en-US" kern="100" dirty="0">
                <a:highlight>
                  <a:srgbClr val="C0C0C0"/>
                </a:highlight>
                <a:latin typeface="Times New Roman" panose="02020603050405020304" pitchFamily="18" charset="0"/>
                <a:ea typeface="標楷體" panose="03000509000000000000" pitchFamily="65" charset="-120"/>
              </a:rPr>
              <a:t>說明</a:t>
            </a:r>
            <a:r>
              <a:rPr lang="zh-TW" altLang="en-US" kern="100" dirty="0">
                <a:latin typeface="Times New Roman" panose="02020603050405020304" pitchFamily="18" charset="0"/>
                <a:ea typeface="標楷體" panose="03000509000000000000" pitchFamily="65" charset="-120"/>
              </a:rPr>
              <a:t>：請具體呈現導入後的實際成效與商業價值，內容須包含以下三部分：</a:t>
            </a:r>
          </a:p>
          <a:p>
            <a:pPr indent="179388" algn="just"/>
            <a:r>
              <a:rPr lang="en-US" altLang="zh-TW" kern="100" dirty="0">
                <a:latin typeface="Times New Roman" panose="02020603050405020304" pitchFamily="18" charset="0"/>
                <a:ea typeface="標楷體" panose="03000509000000000000" pitchFamily="65" charset="-120"/>
              </a:rPr>
              <a:t>(1)</a:t>
            </a:r>
            <a:r>
              <a:rPr lang="zh-TW" altLang="en-US" kern="100" dirty="0">
                <a:latin typeface="Times New Roman" panose="02020603050405020304" pitchFamily="18" charset="0"/>
                <a:ea typeface="標楷體" panose="03000509000000000000" pitchFamily="65" charset="-120"/>
              </a:rPr>
              <a:t>導入</a:t>
            </a:r>
            <a:r>
              <a:rPr lang="en-US" altLang="zh-TW" kern="100" dirty="0">
                <a:latin typeface="Times New Roman" panose="02020603050405020304" pitchFamily="18" charset="0"/>
                <a:ea typeface="標楷體" panose="03000509000000000000" pitchFamily="65" charset="-120"/>
              </a:rPr>
              <a:t>AI</a:t>
            </a:r>
            <a:r>
              <a:rPr lang="zh-TW" altLang="en-US" kern="100" dirty="0">
                <a:latin typeface="Times New Roman" panose="02020603050405020304" pitchFamily="18" charset="0"/>
                <a:ea typeface="標楷體" panose="03000509000000000000" pitchFamily="65" charset="-120"/>
              </a:rPr>
              <a:t>前後對比 </a:t>
            </a:r>
            <a:r>
              <a:rPr lang="en-US" altLang="zh-TW" kern="100" dirty="0">
                <a:latin typeface="Times New Roman" panose="02020603050405020304" pitchFamily="18" charset="0"/>
                <a:ea typeface="標楷體" panose="03000509000000000000" pitchFamily="65" charset="-120"/>
              </a:rPr>
              <a:t>(2)</a:t>
            </a:r>
            <a:r>
              <a:rPr lang="zh-TW" altLang="en-US" kern="100" dirty="0">
                <a:latin typeface="Times New Roman" panose="02020603050405020304" pitchFamily="18" charset="0"/>
                <a:ea typeface="標楷體" panose="03000509000000000000" pitchFamily="65" charset="-120"/>
              </a:rPr>
              <a:t>關鍵數據成效（量化效益）</a:t>
            </a:r>
            <a:r>
              <a:rPr lang="en-US" altLang="zh-TW" kern="100" dirty="0">
                <a:latin typeface="Times New Roman" panose="02020603050405020304" pitchFamily="18" charset="0"/>
                <a:ea typeface="標楷體" panose="03000509000000000000" pitchFamily="65" charset="-120"/>
              </a:rPr>
              <a:t>(3)</a:t>
            </a:r>
            <a:r>
              <a:rPr lang="zh-TW" altLang="en-US" kern="100" dirty="0">
                <a:latin typeface="Times New Roman" panose="02020603050405020304" pitchFamily="18" charset="0"/>
                <a:ea typeface="標楷體" panose="03000509000000000000" pitchFamily="65" charset="-120"/>
              </a:rPr>
              <a:t>數據佐證截圖</a:t>
            </a:r>
            <a:endParaRPr lang="en-US" altLang="zh-TW" kern="100" dirty="0">
              <a:latin typeface="Times New Roman" panose="02020603050405020304" pitchFamily="18" charset="0"/>
              <a:ea typeface="標楷體" panose="03000509000000000000" pitchFamily="65" charset="-120"/>
            </a:endParaRPr>
          </a:p>
          <a:p>
            <a:pPr algn="just"/>
            <a:r>
              <a:rPr lang="en-US" altLang="zh-TW" sz="2000" b="1" kern="100" dirty="0">
                <a:latin typeface="Times New Roman" panose="02020603050405020304" pitchFamily="18" charset="0"/>
                <a:ea typeface="標楷體" panose="03000509000000000000" pitchFamily="65" charset="-120"/>
              </a:rPr>
              <a:t>5.</a:t>
            </a:r>
            <a:r>
              <a:rPr lang="zh-TW" altLang="en-US" sz="2000" b="1" kern="100" dirty="0">
                <a:latin typeface="Times New Roman" panose="02020603050405020304" pitchFamily="18" charset="0"/>
                <a:ea typeface="標楷體" panose="03000509000000000000" pitchFamily="65" charset="-120"/>
              </a:rPr>
              <a:t>實績證明文件</a:t>
            </a:r>
          </a:p>
          <a:p>
            <a:pPr algn="just"/>
            <a:r>
              <a:rPr lang="zh-TW" altLang="en-US" kern="100" dirty="0">
                <a:highlight>
                  <a:srgbClr val="C0C0C0"/>
                </a:highlight>
                <a:latin typeface="Times New Roman" panose="02020603050405020304" pitchFamily="18" charset="0"/>
                <a:ea typeface="標楷體" panose="03000509000000000000" pitchFamily="65" charset="-120"/>
              </a:rPr>
              <a:t>說明</a:t>
            </a:r>
            <a:r>
              <a:rPr lang="zh-TW" altLang="en-US" kern="100" dirty="0">
                <a:latin typeface="Times New Roman" panose="02020603050405020304" pitchFamily="18" charset="0"/>
                <a:ea typeface="標楷體" panose="03000509000000000000" pitchFamily="65" charset="-120"/>
              </a:rPr>
              <a:t>：請準備以下證明文件，以確認該案例已順利結案，且名稱與</a:t>
            </a:r>
            <a:r>
              <a:rPr lang="en-US" altLang="zh-TW" kern="100" dirty="0">
                <a:latin typeface="Times New Roman" panose="02020603050405020304" pitchFamily="18" charset="0"/>
                <a:ea typeface="標楷體" panose="03000509000000000000" pitchFamily="65" charset="-120"/>
              </a:rPr>
              <a:t>AI</a:t>
            </a:r>
            <a:r>
              <a:rPr lang="zh-TW" altLang="en-US" kern="100" dirty="0">
                <a:latin typeface="Times New Roman" panose="02020603050405020304" pitchFamily="18" charset="0"/>
                <a:ea typeface="標楷體" panose="03000509000000000000" pitchFamily="65" charset="-120"/>
              </a:rPr>
              <a:t>內容相符：</a:t>
            </a:r>
          </a:p>
          <a:p>
            <a:pPr algn="just"/>
            <a:r>
              <a:rPr lang="en-US" altLang="zh-TW" kern="100" dirty="0">
                <a:latin typeface="Times New Roman" panose="02020603050405020304" pitchFamily="18" charset="0"/>
                <a:ea typeface="標楷體" panose="03000509000000000000" pitchFamily="65" charset="-120"/>
              </a:rPr>
              <a:t>   (1)</a:t>
            </a:r>
            <a:r>
              <a:rPr lang="zh-TW" altLang="en-US" kern="100" dirty="0">
                <a:latin typeface="Times New Roman" panose="02020603050405020304" pitchFamily="18" charset="0"/>
                <a:ea typeface="標楷體" panose="03000509000000000000" pitchFamily="65" charset="-120"/>
              </a:rPr>
              <a:t>提供「已結案」證明 </a:t>
            </a:r>
            <a:r>
              <a:rPr lang="en-US" altLang="zh-TW" kern="100" dirty="0">
                <a:latin typeface="Times New Roman" panose="02020603050405020304" pitchFamily="18" charset="0"/>
                <a:ea typeface="標楷體" panose="03000509000000000000" pitchFamily="65" charset="-120"/>
              </a:rPr>
              <a:t>(2)</a:t>
            </a:r>
            <a:r>
              <a:rPr lang="zh-TW" altLang="en-US" kern="100" dirty="0">
                <a:latin typeface="Times New Roman" panose="02020603050405020304" pitchFamily="18" charset="0"/>
                <a:ea typeface="標楷體" panose="03000509000000000000" pitchFamily="65" charset="-120"/>
              </a:rPr>
              <a:t>欄位資訊對應與系統截圖</a:t>
            </a:r>
            <a:r>
              <a:rPr lang="en-US" altLang="zh-TW" kern="100" dirty="0">
                <a:latin typeface="Times New Roman" panose="02020603050405020304" pitchFamily="18" charset="0"/>
                <a:ea typeface="標楷體" panose="03000509000000000000" pitchFamily="65" charset="-120"/>
              </a:rPr>
              <a:t>(3)</a:t>
            </a:r>
            <a:r>
              <a:rPr lang="zh-TW" altLang="en-US" kern="100" dirty="0">
                <a:latin typeface="Times New Roman" panose="02020603050405020304" pitchFamily="18" charset="0"/>
                <a:ea typeface="標楷體" panose="03000509000000000000" pitchFamily="65" charset="-120"/>
              </a:rPr>
              <a:t>大型專案特別說明（若適用）</a:t>
            </a:r>
            <a:endParaRPr lang="en-US" altLang="zh-TW" b="1" kern="100" dirty="0">
              <a:latin typeface="Times New Roman" panose="02020603050405020304" pitchFamily="18" charset="0"/>
              <a:ea typeface="標楷體" panose="03000509000000000000" pitchFamily="65" charset="-120"/>
            </a:endParaRPr>
          </a:p>
        </p:txBody>
      </p:sp>
      <p:sp>
        <p:nvSpPr>
          <p:cNvPr id="8" name="標題 1">
            <a:extLst>
              <a:ext uri="{FF2B5EF4-FFF2-40B4-BE49-F238E27FC236}">
                <a16:creationId xmlns:a16="http://schemas.microsoft.com/office/drawing/2014/main" id="{5C35C619-E610-B04D-38A2-9B86AB9293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2035" y="6535"/>
            <a:ext cx="10515600" cy="1325563"/>
          </a:xfrm>
        </p:spPr>
        <p:txBody>
          <a:bodyPr>
            <a:normAutofit/>
          </a:bodyPr>
          <a:lstStyle/>
          <a:p>
            <a:r>
              <a:rPr lang="zh-TW" altLang="en-US" sz="40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貳、申請登錄機構之服務能量</a:t>
            </a:r>
            <a:r>
              <a:rPr lang="en-US" altLang="zh-TW" sz="32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(3/3)</a:t>
            </a:r>
            <a:endParaRPr lang="zh-TW" altLang="en-US" sz="3200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8072940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363070" y="18255"/>
            <a:ext cx="10515600" cy="1325563"/>
          </a:xfrm>
        </p:spPr>
        <p:txBody>
          <a:bodyPr>
            <a:normAutofit/>
          </a:bodyPr>
          <a:lstStyle/>
          <a:p>
            <a:r>
              <a:rPr lang="zh-TW" altLang="en-US" sz="40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參、能量登錄機構簡介</a:t>
            </a:r>
            <a:r>
              <a:rPr lang="en-US" altLang="zh-TW" sz="32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(1/2)</a:t>
            </a:r>
            <a:endParaRPr lang="zh-TW" altLang="en-US" sz="4000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623047" y="1343818"/>
            <a:ext cx="10515600" cy="589757"/>
          </a:xfrm>
        </p:spPr>
        <p:txBody>
          <a:bodyPr/>
          <a:lstStyle/>
          <a:p>
            <a:pPr marL="0" indent="0">
              <a:buNone/>
            </a:pPr>
            <a:r>
              <a:rPr lang="zh-TW" altLang="en-US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一、基本資料</a:t>
            </a:r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C899DA-CE6C-481B-B7A3-AFE696D0FFB7}" type="slidenum">
              <a:rPr lang="zh-TW" altLang="en-US" smtClean="0"/>
              <a:t>6</a:t>
            </a:fld>
            <a:endParaRPr lang="zh-TW" altLang="en-US"/>
          </a:p>
        </p:txBody>
      </p:sp>
      <p:graphicFrame>
        <p:nvGraphicFramePr>
          <p:cNvPr id="4" name="表格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92801961"/>
              </p:ext>
            </p:extLst>
          </p:nvPr>
        </p:nvGraphicFramePr>
        <p:xfrm>
          <a:off x="2152650" y="2428895"/>
          <a:ext cx="7886700" cy="3748068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{5C22544A-7EE6-4342-B048-85BDC9FD1C3A}</a:tableStyleId>
              </a:tblPr>
              <a:tblGrid>
                <a:gridCol w="197139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97139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97195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97195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59597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altLang="en-US" sz="2000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機構全</a:t>
                      </a:r>
                      <a:r>
                        <a:rPr lang="zh-TW" altLang="en-US" sz="2000" kern="100" dirty="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銜</a:t>
                      </a:r>
                      <a:endParaRPr lang="zh-TW" sz="1400" kern="100" dirty="0">
                        <a:solidFill>
                          <a:sysClr val="windowText" lastClr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0779" marR="60779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kern="100" dirty="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 </a:t>
                      </a:r>
                      <a:endParaRPr lang="zh-TW" sz="1400" kern="100" dirty="0">
                        <a:solidFill>
                          <a:sysClr val="windowText" lastClr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0779" marR="60779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3294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000" kern="10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負責人</a:t>
                      </a:r>
                      <a:endParaRPr lang="zh-TW" sz="1400" kern="100">
                        <a:solidFill>
                          <a:sysClr val="windowText" lastClr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0779" marR="60779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kern="10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 </a:t>
                      </a:r>
                      <a:endParaRPr lang="zh-TW" sz="1400" kern="100">
                        <a:solidFill>
                          <a:sysClr val="windowText" lastClr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0779" marR="60779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000" kern="10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資本額</a:t>
                      </a:r>
                      <a:endParaRPr lang="zh-TW" sz="1400" kern="100">
                        <a:solidFill>
                          <a:sysClr val="windowText" lastClr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0779" marR="60779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altLang="en-US" sz="2000" kern="100" dirty="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           元</a:t>
                      </a:r>
                      <a:r>
                        <a:rPr lang="en-US" sz="2000" kern="100" dirty="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 </a:t>
                      </a:r>
                      <a:endParaRPr lang="zh-TW" sz="1400" kern="100" dirty="0">
                        <a:solidFill>
                          <a:sysClr val="windowText" lastClr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0779" marR="60779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61914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000" kern="10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營業項目</a:t>
                      </a:r>
                      <a:endParaRPr lang="zh-TW" sz="1400" kern="100">
                        <a:solidFill>
                          <a:sysClr val="windowText" lastClr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0779" marR="60779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kern="100" dirty="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 </a:t>
                      </a:r>
                      <a:endParaRPr lang="zh-TW" sz="1400" kern="100" dirty="0">
                        <a:solidFill>
                          <a:sysClr val="windowText" lastClr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0779" marR="60779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8227192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C899DA-CE6C-481B-B7A3-AFE696D0FFB7}" type="slidenum">
              <a:rPr lang="zh-TW" altLang="en-US" smtClean="0"/>
              <a:t>7</a:t>
            </a:fld>
            <a:endParaRPr lang="zh-TW" altLang="en-US"/>
          </a:p>
        </p:txBody>
      </p:sp>
      <p:sp>
        <p:nvSpPr>
          <p:cNvPr id="3" name="矩形 2"/>
          <p:cNvSpPr/>
          <p:nvPr/>
        </p:nvSpPr>
        <p:spPr>
          <a:xfrm>
            <a:off x="693015" y="1260751"/>
            <a:ext cx="269817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二、組織圖</a:t>
            </a: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(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表</a:t>
            </a: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)</a:t>
            </a:r>
            <a:endParaRPr lang="zh-TW" altLang="en-US" sz="2800" dirty="0">
              <a:latin typeface="標楷體" panose="03000509000000000000" pitchFamily="65" charset="-12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6" name="標題 1">
            <a:extLst>
              <a:ext uri="{FF2B5EF4-FFF2-40B4-BE49-F238E27FC236}">
                <a16:creationId xmlns:a16="http://schemas.microsoft.com/office/drawing/2014/main" id="{D07187E6-8414-9796-E81F-423E921E62C1}"/>
              </a:ext>
            </a:extLst>
          </p:cNvPr>
          <p:cNvSpPr txBox="1">
            <a:spLocks/>
          </p:cNvSpPr>
          <p:nvPr/>
        </p:nvSpPr>
        <p:spPr>
          <a:xfrm>
            <a:off x="363070" y="18255"/>
            <a:ext cx="10515600" cy="1325563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TW" altLang="en-US" sz="40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參、能量登錄機構簡介</a:t>
            </a:r>
            <a:r>
              <a:rPr lang="en-US" altLang="zh-TW" sz="32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(2/2)</a:t>
            </a:r>
            <a:endParaRPr lang="zh-TW" altLang="en-US" sz="4000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9130755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649941" y="1332098"/>
            <a:ext cx="10515600" cy="792537"/>
          </a:xfrm>
        </p:spPr>
        <p:txBody>
          <a:bodyPr/>
          <a:lstStyle/>
          <a:p>
            <a:pPr marL="0" indent="0" algn="just">
              <a:buNone/>
            </a:pPr>
            <a:r>
              <a:rPr lang="zh-TW" altLang="en-US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一、專任人員學經歷</a:t>
            </a:r>
            <a:endParaRPr lang="en-US" altLang="zh-TW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C899DA-CE6C-481B-B7A3-AFE696D0FFB7}" type="slidenum">
              <a:rPr lang="zh-TW" altLang="en-US" smtClean="0"/>
              <a:t>8</a:t>
            </a:fld>
            <a:endParaRPr lang="zh-TW" altLang="en-US"/>
          </a:p>
        </p:txBody>
      </p:sp>
      <p:graphicFrame>
        <p:nvGraphicFramePr>
          <p:cNvPr id="4" name="表格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66932034"/>
              </p:ext>
            </p:extLst>
          </p:nvPr>
        </p:nvGraphicFramePr>
        <p:xfrm>
          <a:off x="526257" y="2336399"/>
          <a:ext cx="11139486" cy="279915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67555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8442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442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8442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484429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484429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523571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1805684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1946484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1766045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</a:tblGrid>
              <a:tr h="277150">
                <a:tc rowSpan="2"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zh-TW" sz="2000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姓</a:t>
                      </a:r>
                      <a:r>
                        <a:rPr lang="en-US" sz="2000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  </a:t>
                      </a:r>
                      <a:r>
                        <a:rPr lang="zh-TW" sz="2000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名</a:t>
                      </a:r>
                      <a:endParaRPr lang="zh-TW" sz="2000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4697" marR="1469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5"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zh-TW" sz="2000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學</a:t>
                      </a:r>
                      <a:r>
                        <a:rPr lang="en-US" sz="2000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	    </a:t>
                      </a:r>
                      <a:r>
                        <a:rPr lang="zh-TW" sz="2000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歷</a:t>
                      </a:r>
                      <a:endParaRPr lang="zh-TW" sz="2000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4697" marR="1469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zh-TW" sz="2000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計畫職級</a:t>
                      </a:r>
                      <a:endParaRPr lang="zh-TW" sz="2000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4697" marR="1469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zh-TW" altLang="en-US" sz="2000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經驗能力</a:t>
                      </a:r>
                      <a:endParaRPr lang="zh-TW" sz="2000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4697" marR="1469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31450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71755" algn="ctr">
                        <a:spcAft>
                          <a:spcPts val="600"/>
                        </a:spcAft>
                      </a:pPr>
                      <a:r>
                        <a:rPr lang="zh-TW" altLang="en-US" sz="2000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博士</a:t>
                      </a:r>
                      <a:endParaRPr lang="zh-TW" sz="2000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4697" marR="1469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71755" algn="ctr">
                        <a:spcAft>
                          <a:spcPts val="600"/>
                        </a:spcAft>
                      </a:pPr>
                      <a:r>
                        <a:rPr lang="zh-TW" altLang="en-US" sz="2000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碩士</a:t>
                      </a:r>
                      <a:endParaRPr lang="zh-TW" sz="2000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4697" marR="1469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71755" algn="ctr">
                        <a:spcAft>
                          <a:spcPts val="600"/>
                        </a:spcAft>
                      </a:pPr>
                      <a:r>
                        <a:rPr lang="zh-TW" altLang="en-US" sz="2000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學士</a:t>
                      </a:r>
                      <a:endParaRPr lang="zh-TW" sz="2000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4697" marR="1469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71755" algn="ctr">
                        <a:spcAft>
                          <a:spcPts val="600"/>
                        </a:spcAft>
                      </a:pPr>
                      <a:r>
                        <a:rPr lang="zh-TW" altLang="en-US" sz="2000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專科</a:t>
                      </a:r>
                      <a:endParaRPr lang="zh-TW" sz="2000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4697" marR="1469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71755" algn="ctr">
                        <a:spcAft>
                          <a:spcPts val="600"/>
                        </a:spcAft>
                      </a:pPr>
                      <a:r>
                        <a:rPr lang="zh-TW" altLang="en-US" sz="2000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其他</a:t>
                      </a:r>
                      <a:endParaRPr lang="zh-TW" sz="2000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4697" marR="1469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71755" marR="71755" algn="ctr">
                        <a:spcAft>
                          <a:spcPts val="600"/>
                        </a:spcAft>
                      </a:pPr>
                      <a:r>
                        <a:rPr lang="zh-TW" altLang="en-US" sz="2000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專案</a:t>
                      </a:r>
                      <a:endParaRPr lang="en-US" altLang="zh-TW" sz="2000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  <a:p>
                      <a:pPr marL="71755" marR="71755" algn="ctr">
                        <a:spcAft>
                          <a:spcPts val="600"/>
                        </a:spcAft>
                      </a:pPr>
                      <a:r>
                        <a:rPr lang="zh-TW" altLang="en-US" sz="2000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主持人</a:t>
                      </a:r>
                      <a:endParaRPr lang="zh-TW" sz="2000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4697" marR="1469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71755" marR="71755" algn="ctr">
                        <a:spcAft>
                          <a:spcPts val="600"/>
                        </a:spcAft>
                      </a:pPr>
                      <a:r>
                        <a:rPr lang="zh-TW" altLang="en-US" sz="2000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專任工程師</a:t>
                      </a:r>
                      <a:r>
                        <a:rPr lang="en-US" altLang="zh-TW" sz="2000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/</a:t>
                      </a:r>
                      <a:r>
                        <a:rPr lang="zh-TW" altLang="en-US" sz="2000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顧問</a:t>
                      </a:r>
                      <a:endParaRPr lang="zh-TW" sz="2000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4697" marR="1469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R="71755" algn="ctr">
                        <a:spcAft>
                          <a:spcPts val="600"/>
                        </a:spcAft>
                      </a:pPr>
                      <a:r>
                        <a:rPr lang="en-US" sz="2000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AI</a:t>
                      </a:r>
                      <a:r>
                        <a:rPr lang="zh-TW" sz="2000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相關技術</a:t>
                      </a:r>
                      <a:r>
                        <a:rPr lang="en-US" sz="2000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(</a:t>
                      </a:r>
                      <a:r>
                        <a:rPr lang="zh-TW" sz="2000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服務</a:t>
                      </a:r>
                      <a:r>
                        <a:rPr lang="en-US" sz="2000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)</a:t>
                      </a:r>
                      <a:r>
                        <a:rPr lang="zh-TW" sz="2000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能力</a:t>
                      </a:r>
                      <a:endParaRPr lang="zh-TW" sz="2000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4697" marR="1469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zh-TW" sz="2000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曾負責之專案計畫</a:t>
                      </a:r>
                      <a:endParaRPr lang="zh-TW" sz="2000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4697" marR="1469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31450">
                <a:tc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</a:pPr>
                      <a:endParaRPr lang="zh-TW" sz="2000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4697" marR="1469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71755" algn="ctr">
                        <a:spcAft>
                          <a:spcPts val="600"/>
                        </a:spcAft>
                      </a:pPr>
                      <a:endParaRPr lang="zh-TW" sz="2000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4697" marR="1469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71755" algn="ctr">
                        <a:spcAft>
                          <a:spcPts val="600"/>
                        </a:spcAft>
                      </a:pPr>
                      <a:endParaRPr lang="zh-TW" sz="2000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4697" marR="1469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71755" algn="ctr">
                        <a:spcAft>
                          <a:spcPts val="600"/>
                        </a:spcAft>
                      </a:pPr>
                      <a:endParaRPr lang="zh-TW" sz="2000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4697" marR="1469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71755" algn="ctr">
                        <a:spcAft>
                          <a:spcPts val="600"/>
                        </a:spcAft>
                      </a:pPr>
                      <a:endParaRPr lang="zh-TW" sz="2000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4697" marR="1469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71755" algn="ctr">
                        <a:spcAft>
                          <a:spcPts val="600"/>
                        </a:spcAft>
                      </a:pPr>
                      <a:endParaRPr lang="zh-TW" sz="2000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4697" marR="1469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71755" marR="71755" algn="ctr">
                        <a:spcAft>
                          <a:spcPts val="600"/>
                        </a:spcAft>
                      </a:pPr>
                      <a:endParaRPr lang="zh-TW" sz="2000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4697" marR="1469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71755" marR="71755" algn="ctr">
                        <a:spcAft>
                          <a:spcPts val="600"/>
                        </a:spcAft>
                      </a:pPr>
                      <a:endParaRPr lang="zh-TW" sz="2000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4697" marR="1469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R="71755" algn="ctr">
                        <a:spcAft>
                          <a:spcPts val="600"/>
                        </a:spcAft>
                      </a:pPr>
                      <a:endParaRPr lang="zh-TW" sz="2000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4697" marR="1469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</a:pPr>
                      <a:endParaRPr lang="zh-TW" sz="2000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4697" marR="1469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831450">
                <a:tc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</a:pPr>
                      <a:endParaRPr lang="zh-TW" sz="2000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4697" marR="1469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71755" algn="ctr">
                        <a:spcAft>
                          <a:spcPts val="600"/>
                        </a:spcAft>
                      </a:pPr>
                      <a:endParaRPr lang="zh-TW" sz="2000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4697" marR="1469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71755" algn="ctr">
                        <a:spcAft>
                          <a:spcPts val="600"/>
                        </a:spcAft>
                      </a:pPr>
                      <a:endParaRPr lang="zh-TW" sz="2000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4697" marR="1469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71755" algn="ctr">
                        <a:spcAft>
                          <a:spcPts val="600"/>
                        </a:spcAft>
                      </a:pPr>
                      <a:endParaRPr lang="zh-TW" sz="2000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4697" marR="1469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71755" algn="ctr">
                        <a:spcAft>
                          <a:spcPts val="600"/>
                        </a:spcAft>
                      </a:pPr>
                      <a:endParaRPr lang="zh-TW" sz="2000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4697" marR="1469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71755" algn="ctr">
                        <a:spcAft>
                          <a:spcPts val="600"/>
                        </a:spcAft>
                      </a:pPr>
                      <a:endParaRPr lang="zh-TW" sz="2000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4697" marR="1469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71755" marR="71755" algn="ctr">
                        <a:spcAft>
                          <a:spcPts val="600"/>
                        </a:spcAft>
                      </a:pPr>
                      <a:endParaRPr lang="zh-TW" sz="2000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4697" marR="1469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71755" marR="71755" algn="ctr">
                        <a:spcAft>
                          <a:spcPts val="600"/>
                        </a:spcAft>
                      </a:pPr>
                      <a:endParaRPr lang="zh-TW" sz="2000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4697" marR="1469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R="71755" algn="ctr">
                        <a:spcAft>
                          <a:spcPts val="600"/>
                        </a:spcAft>
                      </a:pPr>
                      <a:endParaRPr lang="zh-TW" sz="2000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4697" marR="1469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</a:pPr>
                      <a:endParaRPr lang="zh-TW" sz="2000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4697" marR="1469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8" name="標題 1">
            <a:extLst>
              <a:ext uri="{FF2B5EF4-FFF2-40B4-BE49-F238E27FC236}">
                <a16:creationId xmlns:a16="http://schemas.microsoft.com/office/drawing/2014/main" id="{AE3975D5-DE14-20D4-D222-F56F48679D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2035" y="6535"/>
            <a:ext cx="10515600" cy="1325563"/>
          </a:xfrm>
        </p:spPr>
        <p:txBody>
          <a:bodyPr>
            <a:normAutofit/>
          </a:bodyPr>
          <a:lstStyle/>
          <a:p>
            <a:r>
              <a:rPr lang="zh-TW" altLang="en-US" sz="40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肆、申請登錄機構之專任人員資料</a:t>
            </a:r>
            <a:endParaRPr lang="zh-TW" altLang="en-US" sz="3200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2345577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2013 - 2022 主題">
  <a:themeElements>
    <a:clrScheme name="Office 2013 - 2022 主題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2013 - 2022 主題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2013 - 2022 主題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374</TotalTime>
  <Words>893</Words>
  <Application>Microsoft Office PowerPoint</Application>
  <PresentationFormat>寬螢幕</PresentationFormat>
  <Paragraphs>138</Paragraphs>
  <Slides>8</Slides>
  <Notes>3</Notes>
  <HiddenSlides>0</HiddenSlides>
  <MMClips>0</MMClips>
  <ScaleCrop>false</ScaleCrop>
  <HeadingPairs>
    <vt:vector size="6" baseType="variant">
      <vt:variant>
        <vt:lpstr>使用字型</vt:lpstr>
      </vt:variant>
      <vt:variant>
        <vt:i4>5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8</vt:i4>
      </vt:variant>
    </vt:vector>
  </HeadingPairs>
  <TitlesOfParts>
    <vt:vector size="14" baseType="lpstr">
      <vt:lpstr>標楷體</vt:lpstr>
      <vt:lpstr>Arial</vt:lpstr>
      <vt:lpstr>Calibri</vt:lpstr>
      <vt:lpstr>Calibri Light</vt:lpstr>
      <vt:lpstr>Times New Roman</vt:lpstr>
      <vt:lpstr>Office 2013 - 2022 主題</vt:lpstr>
      <vt:lpstr>數位發展部數位產業署115年 人工智慧技術服務機構能量登錄 申請簡報</vt:lpstr>
      <vt:lpstr>壹、委員書審意見回覆</vt:lpstr>
      <vt:lpstr>貳、申請登錄機構之服務能量(1/3)</vt:lpstr>
      <vt:lpstr>貳、申請登錄機構之服務能量(2/3)</vt:lpstr>
      <vt:lpstr>貳、申請登錄機構之服務能量(3/3)</vt:lpstr>
      <vt:lpstr>參、能量登錄機構簡介(1/2)</vt:lpstr>
      <vt:lpstr>PowerPoint 簡報</vt:lpstr>
      <vt:lpstr>肆、申請登錄機構之專任人員資料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資訊安全服務機構能量登錄申請簡報</dc:title>
  <dc:creator>中華軟協-鄭佩君</dc:creator>
  <cp:lastModifiedBy>中華軟體公會-葉明遠</cp:lastModifiedBy>
  <cp:revision>64</cp:revision>
  <cp:lastPrinted>2020-04-27T01:24:14Z</cp:lastPrinted>
  <dcterms:created xsi:type="dcterms:W3CDTF">2018-05-17T10:40:37Z</dcterms:created>
  <dcterms:modified xsi:type="dcterms:W3CDTF">2026-09-23T06:22:18Z</dcterms:modified>
</cp:coreProperties>
</file>